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048C"/>
    <a:srgbClr val="6C2EC8"/>
    <a:srgbClr val="30157B"/>
    <a:srgbClr val="3CA7BD"/>
    <a:srgbClr val="3333FF"/>
    <a:srgbClr val="1A5BDC"/>
    <a:srgbClr val="3333CC"/>
    <a:srgbClr val="FFFFFF"/>
    <a:srgbClr val="33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avis.cz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avis.cz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avis.cz/" TargetMode="External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stavení">
    <p:bg>
      <p:bgPr>
        <a:gradFill>
          <a:gsLst>
            <a:gs pos="2000">
              <a:schemeClr val="accent1">
                <a:lumMod val="46000"/>
              </a:schemeClr>
            </a:gs>
            <a:gs pos="63000">
              <a:schemeClr val="accent1">
                <a:lumMod val="78000"/>
                <a:lumOff val="22000"/>
              </a:schemeClr>
            </a:gs>
            <a:gs pos="100000">
              <a:srgbClr val="3CA7B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F3448418-045E-4BE8-A28C-437C6FA91442}"/>
              </a:ext>
            </a:extLst>
          </p:cNvPr>
          <p:cNvSpPr txBox="1"/>
          <p:nvPr userDrawn="1"/>
        </p:nvSpPr>
        <p:spPr>
          <a:xfrm>
            <a:off x="1059680" y="2937940"/>
            <a:ext cx="1025495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Poskytujeme nezávislé expertní služby na míru v oblasti kybernetické, informační a fyzické bezpečnosti včetně penetračního testování, poradenství a vzdělávání. Zajišťujeme a řešíme problematiku GDPR a znaleckých posudků.</a:t>
            </a:r>
          </a:p>
          <a:p>
            <a:pPr algn="r"/>
            <a:endParaRPr lang="cs-CZ" sz="4000" dirty="0">
              <a:solidFill>
                <a:schemeClr val="tx1"/>
              </a:solidFill>
            </a:endParaRPr>
          </a:p>
          <a:p>
            <a:pPr algn="r"/>
            <a:endParaRPr lang="cs-CZ" sz="4000" dirty="0">
              <a:solidFill>
                <a:schemeClr val="tx1"/>
              </a:solidFill>
            </a:endParaRPr>
          </a:p>
          <a:p>
            <a:pPr algn="r"/>
            <a:r>
              <a:rPr lang="cs-CZ" sz="2400" dirty="0">
                <a:solidFill>
                  <a:schemeClr val="tx1"/>
                </a:solidFill>
              </a:rPr>
              <a:t>… více na </a:t>
            </a:r>
            <a:r>
              <a:rPr lang="cs-CZ" sz="2400" u="sng" dirty="0">
                <a:solidFill>
                  <a:schemeClr val="tx1"/>
                </a:solidFill>
              </a:rPr>
              <a:t>www.viavis.cz</a:t>
            </a:r>
          </a:p>
          <a:p>
            <a:pPr algn="r"/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FE7F6B1-E2A3-4883-931D-2A66E5E81A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612" y="991953"/>
            <a:ext cx="4166342" cy="2120213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CED9B0E1-5687-442F-9CC3-E0A9830CBB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4" t="28870" r="16921" b="24926"/>
          <a:stretch/>
        </p:blipFill>
        <p:spPr>
          <a:xfrm>
            <a:off x="6387668" y="1589519"/>
            <a:ext cx="2594853" cy="925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0171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služ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35154893-366A-447D-80AB-77AE1CEB6918}"/>
              </a:ext>
            </a:extLst>
          </p:cNvPr>
          <p:cNvSpPr txBox="1">
            <a:spLocks/>
          </p:cNvSpPr>
          <p:nvPr userDrawn="1"/>
        </p:nvSpPr>
        <p:spPr>
          <a:xfrm>
            <a:off x="409575" y="336551"/>
            <a:ext cx="4114800" cy="93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Portfolio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služeb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BE86F17C-3C6A-4A87-A1E2-A661326CD9E6}"/>
              </a:ext>
            </a:extLst>
          </p:cNvPr>
          <p:cNvSpPr/>
          <p:nvPr/>
        </p:nvSpPr>
        <p:spPr>
          <a:xfrm>
            <a:off x="2503918" y="2582237"/>
            <a:ext cx="3096090" cy="919064"/>
          </a:xfrm>
          <a:custGeom>
            <a:avLst/>
            <a:gdLst>
              <a:gd name="connsiteX0" fmla="*/ 0 w 1838128"/>
              <a:gd name="connsiteY0" fmla="*/ 153180 h 919064"/>
              <a:gd name="connsiteX1" fmla="*/ 153180 w 1838128"/>
              <a:gd name="connsiteY1" fmla="*/ 0 h 919064"/>
              <a:gd name="connsiteX2" fmla="*/ 1684948 w 1838128"/>
              <a:gd name="connsiteY2" fmla="*/ 0 h 919064"/>
              <a:gd name="connsiteX3" fmla="*/ 1838128 w 1838128"/>
              <a:gd name="connsiteY3" fmla="*/ 153180 h 919064"/>
              <a:gd name="connsiteX4" fmla="*/ 1838128 w 1838128"/>
              <a:gd name="connsiteY4" fmla="*/ 765884 h 919064"/>
              <a:gd name="connsiteX5" fmla="*/ 1684948 w 1838128"/>
              <a:gd name="connsiteY5" fmla="*/ 919064 h 919064"/>
              <a:gd name="connsiteX6" fmla="*/ 153180 w 1838128"/>
              <a:gd name="connsiteY6" fmla="*/ 919064 h 919064"/>
              <a:gd name="connsiteX7" fmla="*/ 0 w 1838128"/>
              <a:gd name="connsiteY7" fmla="*/ 765884 h 919064"/>
              <a:gd name="connsiteX8" fmla="*/ 0 w 1838128"/>
              <a:gd name="connsiteY8" fmla="*/ 153180 h 91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8128" h="919064">
                <a:moveTo>
                  <a:pt x="0" y="153180"/>
                </a:moveTo>
                <a:cubicBezTo>
                  <a:pt x="0" y="68581"/>
                  <a:pt x="68581" y="0"/>
                  <a:pt x="153180" y="0"/>
                </a:cubicBezTo>
                <a:lnTo>
                  <a:pt x="1684948" y="0"/>
                </a:lnTo>
                <a:cubicBezTo>
                  <a:pt x="1769547" y="0"/>
                  <a:pt x="1838128" y="68581"/>
                  <a:pt x="1838128" y="153180"/>
                </a:cubicBezTo>
                <a:lnTo>
                  <a:pt x="1838128" y="765884"/>
                </a:lnTo>
                <a:cubicBezTo>
                  <a:pt x="1838128" y="850483"/>
                  <a:pt x="1769547" y="919064"/>
                  <a:pt x="1684948" y="919064"/>
                </a:cubicBezTo>
                <a:lnTo>
                  <a:pt x="153180" y="919064"/>
                </a:lnTo>
                <a:cubicBezTo>
                  <a:pt x="68581" y="919064"/>
                  <a:pt x="0" y="850483"/>
                  <a:pt x="0" y="765884"/>
                </a:cubicBezTo>
                <a:lnTo>
                  <a:pt x="0" y="15318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0"/>
                </a:schemeClr>
              </a:gs>
              <a:gs pos="28000">
                <a:schemeClr val="accent1">
                  <a:lumMod val="75000"/>
                </a:schemeClr>
              </a:gs>
              <a:gs pos="100000">
                <a:schemeClr val="accent5">
                  <a:hueOff val="-1351709"/>
                  <a:satOff val="-3484"/>
                  <a:lumOff val="-2353"/>
                  <a:alphaOff val="0"/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1351709"/>
              <a:satOff val="-3484"/>
              <a:lumOff val="-2353"/>
              <a:alphaOff val="0"/>
            </a:schemeClr>
          </a:fillRef>
          <a:effectRef idx="3">
            <a:schemeClr val="accent5">
              <a:hueOff val="-1351709"/>
              <a:satOff val="-3484"/>
              <a:lumOff val="-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5" tIns="132495" rIns="132495" bIns="132495" numCol="1" spcCol="1270" anchor="ctr" anchorCtr="0">
            <a:noAutofit/>
          </a:bodyPr>
          <a:lstStyle/>
          <a:p>
            <a:pPr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cs-CZ" sz="2300" dirty="0"/>
              <a:t>Outsourcing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9D26C0EF-DD6E-49A2-988E-DB82195F2A05}"/>
              </a:ext>
            </a:extLst>
          </p:cNvPr>
          <p:cNvSpPr/>
          <p:nvPr/>
        </p:nvSpPr>
        <p:spPr>
          <a:xfrm>
            <a:off x="2503918" y="1475980"/>
            <a:ext cx="3096090" cy="919064"/>
          </a:xfrm>
          <a:custGeom>
            <a:avLst/>
            <a:gdLst>
              <a:gd name="connsiteX0" fmla="*/ 0 w 1838128"/>
              <a:gd name="connsiteY0" fmla="*/ 153180 h 919064"/>
              <a:gd name="connsiteX1" fmla="*/ 153180 w 1838128"/>
              <a:gd name="connsiteY1" fmla="*/ 0 h 919064"/>
              <a:gd name="connsiteX2" fmla="*/ 1684948 w 1838128"/>
              <a:gd name="connsiteY2" fmla="*/ 0 h 919064"/>
              <a:gd name="connsiteX3" fmla="*/ 1838128 w 1838128"/>
              <a:gd name="connsiteY3" fmla="*/ 153180 h 919064"/>
              <a:gd name="connsiteX4" fmla="*/ 1838128 w 1838128"/>
              <a:gd name="connsiteY4" fmla="*/ 765884 h 919064"/>
              <a:gd name="connsiteX5" fmla="*/ 1684948 w 1838128"/>
              <a:gd name="connsiteY5" fmla="*/ 919064 h 919064"/>
              <a:gd name="connsiteX6" fmla="*/ 153180 w 1838128"/>
              <a:gd name="connsiteY6" fmla="*/ 919064 h 919064"/>
              <a:gd name="connsiteX7" fmla="*/ 0 w 1838128"/>
              <a:gd name="connsiteY7" fmla="*/ 765884 h 919064"/>
              <a:gd name="connsiteX8" fmla="*/ 0 w 1838128"/>
              <a:gd name="connsiteY8" fmla="*/ 153180 h 91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8128" h="919064">
                <a:moveTo>
                  <a:pt x="0" y="153180"/>
                </a:moveTo>
                <a:cubicBezTo>
                  <a:pt x="0" y="68581"/>
                  <a:pt x="68581" y="0"/>
                  <a:pt x="153180" y="0"/>
                </a:cubicBezTo>
                <a:lnTo>
                  <a:pt x="1684948" y="0"/>
                </a:lnTo>
                <a:cubicBezTo>
                  <a:pt x="1769547" y="0"/>
                  <a:pt x="1838128" y="68581"/>
                  <a:pt x="1838128" y="153180"/>
                </a:cubicBezTo>
                <a:lnTo>
                  <a:pt x="1838128" y="765884"/>
                </a:lnTo>
                <a:cubicBezTo>
                  <a:pt x="1838128" y="850483"/>
                  <a:pt x="1769547" y="919064"/>
                  <a:pt x="1684948" y="919064"/>
                </a:cubicBezTo>
                <a:lnTo>
                  <a:pt x="153180" y="919064"/>
                </a:lnTo>
                <a:cubicBezTo>
                  <a:pt x="68581" y="919064"/>
                  <a:pt x="0" y="850483"/>
                  <a:pt x="0" y="765884"/>
                </a:cubicBezTo>
                <a:lnTo>
                  <a:pt x="0" y="15318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0"/>
                </a:schemeClr>
              </a:gs>
              <a:gs pos="28000">
                <a:schemeClr val="accent1">
                  <a:lumMod val="75000"/>
                </a:schemeClr>
              </a:gs>
              <a:gs pos="100000">
                <a:schemeClr val="accent5">
                  <a:hueOff val="-1351709"/>
                  <a:satOff val="-3484"/>
                  <a:lumOff val="-2353"/>
                  <a:alphaOff val="0"/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1351709"/>
              <a:satOff val="-3484"/>
              <a:lumOff val="-2353"/>
              <a:alphaOff val="0"/>
            </a:schemeClr>
          </a:fillRef>
          <a:effectRef idx="3">
            <a:schemeClr val="accent5">
              <a:hueOff val="-1351709"/>
              <a:satOff val="-3484"/>
              <a:lumOff val="-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5" tIns="132495" rIns="132495" bIns="132495" numCol="1" spcCol="1270" anchor="ctr" anchorCtr="0">
            <a:noAutofit/>
          </a:bodyPr>
          <a:lstStyle/>
          <a:p>
            <a:pPr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cs-CZ" sz="2300" dirty="0"/>
              <a:t>Penetrační testování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FBE99969-87C8-4D4C-836B-03751B2FDD31}"/>
              </a:ext>
            </a:extLst>
          </p:cNvPr>
          <p:cNvSpPr/>
          <p:nvPr/>
        </p:nvSpPr>
        <p:spPr>
          <a:xfrm>
            <a:off x="2503918" y="3688494"/>
            <a:ext cx="3096090" cy="919064"/>
          </a:xfrm>
          <a:custGeom>
            <a:avLst/>
            <a:gdLst>
              <a:gd name="connsiteX0" fmla="*/ 0 w 1838128"/>
              <a:gd name="connsiteY0" fmla="*/ 153180 h 919064"/>
              <a:gd name="connsiteX1" fmla="*/ 153180 w 1838128"/>
              <a:gd name="connsiteY1" fmla="*/ 0 h 919064"/>
              <a:gd name="connsiteX2" fmla="*/ 1684948 w 1838128"/>
              <a:gd name="connsiteY2" fmla="*/ 0 h 919064"/>
              <a:gd name="connsiteX3" fmla="*/ 1838128 w 1838128"/>
              <a:gd name="connsiteY3" fmla="*/ 153180 h 919064"/>
              <a:gd name="connsiteX4" fmla="*/ 1838128 w 1838128"/>
              <a:gd name="connsiteY4" fmla="*/ 765884 h 919064"/>
              <a:gd name="connsiteX5" fmla="*/ 1684948 w 1838128"/>
              <a:gd name="connsiteY5" fmla="*/ 919064 h 919064"/>
              <a:gd name="connsiteX6" fmla="*/ 153180 w 1838128"/>
              <a:gd name="connsiteY6" fmla="*/ 919064 h 919064"/>
              <a:gd name="connsiteX7" fmla="*/ 0 w 1838128"/>
              <a:gd name="connsiteY7" fmla="*/ 765884 h 919064"/>
              <a:gd name="connsiteX8" fmla="*/ 0 w 1838128"/>
              <a:gd name="connsiteY8" fmla="*/ 153180 h 91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8128" h="919064">
                <a:moveTo>
                  <a:pt x="0" y="153180"/>
                </a:moveTo>
                <a:cubicBezTo>
                  <a:pt x="0" y="68581"/>
                  <a:pt x="68581" y="0"/>
                  <a:pt x="153180" y="0"/>
                </a:cubicBezTo>
                <a:lnTo>
                  <a:pt x="1684948" y="0"/>
                </a:lnTo>
                <a:cubicBezTo>
                  <a:pt x="1769547" y="0"/>
                  <a:pt x="1838128" y="68581"/>
                  <a:pt x="1838128" y="153180"/>
                </a:cubicBezTo>
                <a:lnTo>
                  <a:pt x="1838128" y="765884"/>
                </a:lnTo>
                <a:cubicBezTo>
                  <a:pt x="1838128" y="850483"/>
                  <a:pt x="1769547" y="919064"/>
                  <a:pt x="1684948" y="919064"/>
                </a:cubicBezTo>
                <a:lnTo>
                  <a:pt x="153180" y="919064"/>
                </a:lnTo>
                <a:cubicBezTo>
                  <a:pt x="68581" y="919064"/>
                  <a:pt x="0" y="850483"/>
                  <a:pt x="0" y="765884"/>
                </a:cubicBezTo>
                <a:lnTo>
                  <a:pt x="0" y="15318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0"/>
                </a:schemeClr>
              </a:gs>
              <a:gs pos="28000">
                <a:schemeClr val="accent1">
                  <a:lumMod val="75000"/>
                </a:schemeClr>
              </a:gs>
              <a:gs pos="100000">
                <a:schemeClr val="accent5">
                  <a:hueOff val="-1351709"/>
                  <a:satOff val="-3484"/>
                  <a:lumOff val="-2353"/>
                  <a:alphaOff val="0"/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1351709"/>
              <a:satOff val="-3484"/>
              <a:lumOff val="-2353"/>
              <a:alphaOff val="0"/>
            </a:schemeClr>
          </a:fillRef>
          <a:effectRef idx="3">
            <a:schemeClr val="accent5">
              <a:hueOff val="-1351709"/>
              <a:satOff val="-3484"/>
              <a:lumOff val="-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5" tIns="132495" rIns="132495" bIns="132495" numCol="1" spcCol="1270" anchor="ctr" anchorCtr="0">
            <a:noAutofit/>
          </a:bodyPr>
          <a:lstStyle/>
          <a:p>
            <a:pPr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cs-CZ" sz="2300" dirty="0"/>
              <a:t>Poradenství</a:t>
            </a:r>
          </a:p>
        </p:txBody>
      </p:sp>
      <p:sp>
        <p:nvSpPr>
          <p:cNvPr id="8" name="Volný tvar: obrazec 7">
            <a:extLst>
              <a:ext uri="{FF2B5EF4-FFF2-40B4-BE49-F238E27FC236}">
                <a16:creationId xmlns:a16="http://schemas.microsoft.com/office/drawing/2014/main" id="{94639435-47A9-4857-81B3-863A08D80371}"/>
              </a:ext>
            </a:extLst>
          </p:cNvPr>
          <p:cNvSpPr/>
          <p:nvPr/>
        </p:nvSpPr>
        <p:spPr>
          <a:xfrm>
            <a:off x="5975848" y="4814526"/>
            <a:ext cx="3096087" cy="919064"/>
          </a:xfrm>
          <a:custGeom>
            <a:avLst/>
            <a:gdLst>
              <a:gd name="connsiteX0" fmla="*/ 0 w 1838128"/>
              <a:gd name="connsiteY0" fmla="*/ 153180 h 919064"/>
              <a:gd name="connsiteX1" fmla="*/ 153180 w 1838128"/>
              <a:gd name="connsiteY1" fmla="*/ 0 h 919064"/>
              <a:gd name="connsiteX2" fmla="*/ 1684948 w 1838128"/>
              <a:gd name="connsiteY2" fmla="*/ 0 h 919064"/>
              <a:gd name="connsiteX3" fmla="*/ 1838128 w 1838128"/>
              <a:gd name="connsiteY3" fmla="*/ 153180 h 919064"/>
              <a:gd name="connsiteX4" fmla="*/ 1838128 w 1838128"/>
              <a:gd name="connsiteY4" fmla="*/ 765884 h 919064"/>
              <a:gd name="connsiteX5" fmla="*/ 1684948 w 1838128"/>
              <a:gd name="connsiteY5" fmla="*/ 919064 h 919064"/>
              <a:gd name="connsiteX6" fmla="*/ 153180 w 1838128"/>
              <a:gd name="connsiteY6" fmla="*/ 919064 h 919064"/>
              <a:gd name="connsiteX7" fmla="*/ 0 w 1838128"/>
              <a:gd name="connsiteY7" fmla="*/ 765884 h 919064"/>
              <a:gd name="connsiteX8" fmla="*/ 0 w 1838128"/>
              <a:gd name="connsiteY8" fmla="*/ 153180 h 91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8128" h="919064">
                <a:moveTo>
                  <a:pt x="0" y="153180"/>
                </a:moveTo>
                <a:cubicBezTo>
                  <a:pt x="0" y="68581"/>
                  <a:pt x="68581" y="0"/>
                  <a:pt x="153180" y="0"/>
                </a:cubicBezTo>
                <a:lnTo>
                  <a:pt x="1684948" y="0"/>
                </a:lnTo>
                <a:cubicBezTo>
                  <a:pt x="1769547" y="0"/>
                  <a:pt x="1838128" y="68581"/>
                  <a:pt x="1838128" y="153180"/>
                </a:cubicBezTo>
                <a:lnTo>
                  <a:pt x="1838128" y="765884"/>
                </a:lnTo>
                <a:cubicBezTo>
                  <a:pt x="1838128" y="850483"/>
                  <a:pt x="1769547" y="919064"/>
                  <a:pt x="1684948" y="919064"/>
                </a:cubicBezTo>
                <a:lnTo>
                  <a:pt x="153180" y="919064"/>
                </a:lnTo>
                <a:cubicBezTo>
                  <a:pt x="68581" y="919064"/>
                  <a:pt x="0" y="850483"/>
                  <a:pt x="0" y="765884"/>
                </a:cubicBezTo>
                <a:lnTo>
                  <a:pt x="0" y="15318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0"/>
                </a:schemeClr>
              </a:gs>
              <a:gs pos="28000">
                <a:schemeClr val="accent1">
                  <a:lumMod val="75000"/>
                </a:schemeClr>
              </a:gs>
              <a:gs pos="100000">
                <a:schemeClr val="accent5">
                  <a:hueOff val="-1351709"/>
                  <a:satOff val="-3484"/>
                  <a:lumOff val="-2353"/>
                  <a:alphaOff val="0"/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1351709"/>
              <a:satOff val="-3484"/>
              <a:lumOff val="-2353"/>
              <a:alphaOff val="0"/>
            </a:schemeClr>
          </a:fillRef>
          <a:effectRef idx="3">
            <a:schemeClr val="accent5">
              <a:hueOff val="-1351709"/>
              <a:satOff val="-3484"/>
              <a:lumOff val="-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5" tIns="132495" rIns="132495" bIns="132495" numCol="1" spcCol="1270" anchor="ctr" anchorCtr="0">
            <a:noAutofit/>
          </a:bodyPr>
          <a:lstStyle/>
          <a:p>
            <a:pPr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cs-CZ" sz="2300" dirty="0"/>
              <a:t>Vzdělávání</a:t>
            </a:r>
          </a:p>
        </p:txBody>
      </p: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16E14E01-F6B6-4A54-BE09-6E45E39B61BC}"/>
              </a:ext>
            </a:extLst>
          </p:cNvPr>
          <p:cNvSpPr/>
          <p:nvPr/>
        </p:nvSpPr>
        <p:spPr>
          <a:xfrm>
            <a:off x="5975848" y="2582237"/>
            <a:ext cx="3096089" cy="919064"/>
          </a:xfrm>
          <a:custGeom>
            <a:avLst/>
            <a:gdLst>
              <a:gd name="connsiteX0" fmla="*/ 0 w 1838128"/>
              <a:gd name="connsiteY0" fmla="*/ 153180 h 919064"/>
              <a:gd name="connsiteX1" fmla="*/ 153180 w 1838128"/>
              <a:gd name="connsiteY1" fmla="*/ 0 h 919064"/>
              <a:gd name="connsiteX2" fmla="*/ 1684948 w 1838128"/>
              <a:gd name="connsiteY2" fmla="*/ 0 h 919064"/>
              <a:gd name="connsiteX3" fmla="*/ 1838128 w 1838128"/>
              <a:gd name="connsiteY3" fmla="*/ 153180 h 919064"/>
              <a:gd name="connsiteX4" fmla="*/ 1838128 w 1838128"/>
              <a:gd name="connsiteY4" fmla="*/ 765884 h 919064"/>
              <a:gd name="connsiteX5" fmla="*/ 1684948 w 1838128"/>
              <a:gd name="connsiteY5" fmla="*/ 919064 h 919064"/>
              <a:gd name="connsiteX6" fmla="*/ 153180 w 1838128"/>
              <a:gd name="connsiteY6" fmla="*/ 919064 h 919064"/>
              <a:gd name="connsiteX7" fmla="*/ 0 w 1838128"/>
              <a:gd name="connsiteY7" fmla="*/ 765884 h 919064"/>
              <a:gd name="connsiteX8" fmla="*/ 0 w 1838128"/>
              <a:gd name="connsiteY8" fmla="*/ 153180 h 91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8128" h="919064">
                <a:moveTo>
                  <a:pt x="0" y="153180"/>
                </a:moveTo>
                <a:cubicBezTo>
                  <a:pt x="0" y="68581"/>
                  <a:pt x="68581" y="0"/>
                  <a:pt x="153180" y="0"/>
                </a:cubicBezTo>
                <a:lnTo>
                  <a:pt x="1684948" y="0"/>
                </a:lnTo>
                <a:cubicBezTo>
                  <a:pt x="1769547" y="0"/>
                  <a:pt x="1838128" y="68581"/>
                  <a:pt x="1838128" y="153180"/>
                </a:cubicBezTo>
                <a:lnTo>
                  <a:pt x="1838128" y="765884"/>
                </a:lnTo>
                <a:cubicBezTo>
                  <a:pt x="1838128" y="850483"/>
                  <a:pt x="1769547" y="919064"/>
                  <a:pt x="1684948" y="919064"/>
                </a:cubicBezTo>
                <a:lnTo>
                  <a:pt x="153180" y="919064"/>
                </a:lnTo>
                <a:cubicBezTo>
                  <a:pt x="68581" y="919064"/>
                  <a:pt x="0" y="850483"/>
                  <a:pt x="0" y="765884"/>
                </a:cubicBezTo>
                <a:lnTo>
                  <a:pt x="0" y="15318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0"/>
                </a:schemeClr>
              </a:gs>
              <a:gs pos="28000">
                <a:schemeClr val="accent1">
                  <a:lumMod val="75000"/>
                </a:schemeClr>
              </a:gs>
              <a:gs pos="100000">
                <a:srgbClr val="3CA7BD"/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1351709"/>
              <a:satOff val="-3484"/>
              <a:lumOff val="-2353"/>
              <a:alphaOff val="0"/>
            </a:schemeClr>
          </a:fillRef>
          <a:effectRef idx="3">
            <a:schemeClr val="accent5">
              <a:hueOff val="-1351709"/>
              <a:satOff val="-3484"/>
              <a:lumOff val="-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5" tIns="132495" rIns="132495" bIns="132495" numCol="1" spcCol="1270" anchor="ctr" anchorCtr="0">
            <a:noAutofit/>
          </a:bodyPr>
          <a:lstStyle/>
          <a:p>
            <a:pPr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cs-CZ" sz="2300" dirty="0"/>
              <a:t>GDPR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DBA81991-C7CD-437A-AA12-533A03A6A943}"/>
              </a:ext>
            </a:extLst>
          </p:cNvPr>
          <p:cNvSpPr/>
          <p:nvPr/>
        </p:nvSpPr>
        <p:spPr>
          <a:xfrm>
            <a:off x="2503918" y="4814526"/>
            <a:ext cx="3096090" cy="919064"/>
          </a:xfrm>
          <a:custGeom>
            <a:avLst/>
            <a:gdLst>
              <a:gd name="connsiteX0" fmla="*/ 0 w 1838128"/>
              <a:gd name="connsiteY0" fmla="*/ 153180 h 919064"/>
              <a:gd name="connsiteX1" fmla="*/ 153180 w 1838128"/>
              <a:gd name="connsiteY1" fmla="*/ 0 h 919064"/>
              <a:gd name="connsiteX2" fmla="*/ 1684948 w 1838128"/>
              <a:gd name="connsiteY2" fmla="*/ 0 h 919064"/>
              <a:gd name="connsiteX3" fmla="*/ 1838128 w 1838128"/>
              <a:gd name="connsiteY3" fmla="*/ 153180 h 919064"/>
              <a:gd name="connsiteX4" fmla="*/ 1838128 w 1838128"/>
              <a:gd name="connsiteY4" fmla="*/ 765884 h 919064"/>
              <a:gd name="connsiteX5" fmla="*/ 1684948 w 1838128"/>
              <a:gd name="connsiteY5" fmla="*/ 919064 h 919064"/>
              <a:gd name="connsiteX6" fmla="*/ 153180 w 1838128"/>
              <a:gd name="connsiteY6" fmla="*/ 919064 h 919064"/>
              <a:gd name="connsiteX7" fmla="*/ 0 w 1838128"/>
              <a:gd name="connsiteY7" fmla="*/ 765884 h 919064"/>
              <a:gd name="connsiteX8" fmla="*/ 0 w 1838128"/>
              <a:gd name="connsiteY8" fmla="*/ 153180 h 91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8128" h="919064">
                <a:moveTo>
                  <a:pt x="0" y="153180"/>
                </a:moveTo>
                <a:cubicBezTo>
                  <a:pt x="0" y="68581"/>
                  <a:pt x="68581" y="0"/>
                  <a:pt x="153180" y="0"/>
                </a:cubicBezTo>
                <a:lnTo>
                  <a:pt x="1684948" y="0"/>
                </a:lnTo>
                <a:cubicBezTo>
                  <a:pt x="1769547" y="0"/>
                  <a:pt x="1838128" y="68581"/>
                  <a:pt x="1838128" y="153180"/>
                </a:cubicBezTo>
                <a:lnTo>
                  <a:pt x="1838128" y="765884"/>
                </a:lnTo>
                <a:cubicBezTo>
                  <a:pt x="1838128" y="850483"/>
                  <a:pt x="1769547" y="919064"/>
                  <a:pt x="1684948" y="919064"/>
                </a:cubicBezTo>
                <a:lnTo>
                  <a:pt x="153180" y="919064"/>
                </a:lnTo>
                <a:cubicBezTo>
                  <a:pt x="68581" y="919064"/>
                  <a:pt x="0" y="850483"/>
                  <a:pt x="0" y="765884"/>
                </a:cubicBezTo>
                <a:lnTo>
                  <a:pt x="0" y="15318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0"/>
                </a:schemeClr>
              </a:gs>
              <a:gs pos="28000">
                <a:schemeClr val="accent1">
                  <a:lumMod val="75000"/>
                </a:schemeClr>
              </a:gs>
              <a:gs pos="100000">
                <a:schemeClr val="accent5">
                  <a:hueOff val="-1351709"/>
                  <a:satOff val="-3484"/>
                  <a:lumOff val="-2353"/>
                  <a:alphaOff val="0"/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1351709"/>
              <a:satOff val="-3484"/>
              <a:lumOff val="-2353"/>
              <a:alphaOff val="0"/>
            </a:schemeClr>
          </a:fillRef>
          <a:effectRef idx="3">
            <a:schemeClr val="accent5">
              <a:hueOff val="-1351709"/>
              <a:satOff val="-3484"/>
              <a:lumOff val="-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5" tIns="132495" rIns="132495" bIns="132495" numCol="1" spcCol="1270" anchor="ctr" anchorCtr="0">
            <a:noAutofit/>
          </a:bodyPr>
          <a:lstStyle/>
          <a:p>
            <a:pPr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cs-CZ" sz="2300" dirty="0"/>
              <a:t>Posudky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BE603FE6-2E48-42B0-84E7-26147D1C4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" y="6147823"/>
            <a:ext cx="2136675" cy="373626"/>
          </a:xfrm>
          <a:prstGeom prst="rect">
            <a:avLst/>
          </a:prstGeom>
        </p:spPr>
      </p:pic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29AF9726-241C-47A3-B1BD-E4265E059A2E}"/>
              </a:ext>
            </a:extLst>
          </p:cNvPr>
          <p:cNvSpPr/>
          <p:nvPr userDrawn="1"/>
        </p:nvSpPr>
        <p:spPr>
          <a:xfrm>
            <a:off x="5968455" y="1475980"/>
            <a:ext cx="3096091" cy="919064"/>
          </a:xfrm>
          <a:custGeom>
            <a:avLst/>
            <a:gdLst>
              <a:gd name="connsiteX0" fmla="*/ 0 w 1838128"/>
              <a:gd name="connsiteY0" fmla="*/ 153180 h 919064"/>
              <a:gd name="connsiteX1" fmla="*/ 153180 w 1838128"/>
              <a:gd name="connsiteY1" fmla="*/ 0 h 919064"/>
              <a:gd name="connsiteX2" fmla="*/ 1684948 w 1838128"/>
              <a:gd name="connsiteY2" fmla="*/ 0 h 919064"/>
              <a:gd name="connsiteX3" fmla="*/ 1838128 w 1838128"/>
              <a:gd name="connsiteY3" fmla="*/ 153180 h 919064"/>
              <a:gd name="connsiteX4" fmla="*/ 1838128 w 1838128"/>
              <a:gd name="connsiteY4" fmla="*/ 765884 h 919064"/>
              <a:gd name="connsiteX5" fmla="*/ 1684948 w 1838128"/>
              <a:gd name="connsiteY5" fmla="*/ 919064 h 919064"/>
              <a:gd name="connsiteX6" fmla="*/ 153180 w 1838128"/>
              <a:gd name="connsiteY6" fmla="*/ 919064 h 919064"/>
              <a:gd name="connsiteX7" fmla="*/ 0 w 1838128"/>
              <a:gd name="connsiteY7" fmla="*/ 765884 h 919064"/>
              <a:gd name="connsiteX8" fmla="*/ 0 w 1838128"/>
              <a:gd name="connsiteY8" fmla="*/ 153180 h 91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8128" h="919064">
                <a:moveTo>
                  <a:pt x="0" y="153180"/>
                </a:moveTo>
                <a:cubicBezTo>
                  <a:pt x="0" y="68581"/>
                  <a:pt x="68581" y="0"/>
                  <a:pt x="153180" y="0"/>
                </a:cubicBezTo>
                <a:lnTo>
                  <a:pt x="1684948" y="0"/>
                </a:lnTo>
                <a:cubicBezTo>
                  <a:pt x="1769547" y="0"/>
                  <a:pt x="1838128" y="68581"/>
                  <a:pt x="1838128" y="153180"/>
                </a:cubicBezTo>
                <a:lnTo>
                  <a:pt x="1838128" y="765884"/>
                </a:lnTo>
                <a:cubicBezTo>
                  <a:pt x="1838128" y="850483"/>
                  <a:pt x="1769547" y="919064"/>
                  <a:pt x="1684948" y="919064"/>
                </a:cubicBezTo>
                <a:lnTo>
                  <a:pt x="153180" y="919064"/>
                </a:lnTo>
                <a:cubicBezTo>
                  <a:pt x="68581" y="919064"/>
                  <a:pt x="0" y="850483"/>
                  <a:pt x="0" y="765884"/>
                </a:cubicBezTo>
                <a:lnTo>
                  <a:pt x="0" y="15318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0"/>
                </a:schemeClr>
              </a:gs>
              <a:gs pos="28000">
                <a:schemeClr val="accent1">
                  <a:lumMod val="75000"/>
                </a:schemeClr>
              </a:gs>
              <a:gs pos="100000">
                <a:schemeClr val="accent5">
                  <a:hueOff val="-1351709"/>
                  <a:satOff val="-3484"/>
                  <a:lumOff val="-2353"/>
                  <a:alphaOff val="0"/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1351709"/>
              <a:satOff val="-3484"/>
              <a:lumOff val="-2353"/>
              <a:alphaOff val="0"/>
            </a:schemeClr>
          </a:fillRef>
          <a:effectRef idx="3">
            <a:schemeClr val="accent5">
              <a:hueOff val="-1351709"/>
              <a:satOff val="-3484"/>
              <a:lumOff val="-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5" tIns="132495" rIns="132495" bIns="132495" numCol="1" spcCol="1270" anchor="ctr" anchorCtr="0">
            <a:noAutofit/>
          </a:bodyPr>
          <a:lstStyle/>
          <a:p>
            <a:pPr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cs-CZ" sz="2300" dirty="0"/>
              <a:t>Ochrana měkkých cílů</a:t>
            </a:r>
          </a:p>
        </p:txBody>
      </p:sp>
      <p:sp>
        <p:nvSpPr>
          <p:cNvPr id="14" name="Volný tvar: obrazec 13">
            <a:extLst>
              <a:ext uri="{FF2B5EF4-FFF2-40B4-BE49-F238E27FC236}">
                <a16:creationId xmlns:a16="http://schemas.microsoft.com/office/drawing/2014/main" id="{FCC9AD88-71F5-4E0D-ADED-79A438C0AD1F}"/>
              </a:ext>
            </a:extLst>
          </p:cNvPr>
          <p:cNvSpPr/>
          <p:nvPr userDrawn="1"/>
        </p:nvSpPr>
        <p:spPr>
          <a:xfrm>
            <a:off x="5975849" y="3688494"/>
            <a:ext cx="3096088" cy="919064"/>
          </a:xfrm>
          <a:custGeom>
            <a:avLst/>
            <a:gdLst>
              <a:gd name="connsiteX0" fmla="*/ 0 w 1838128"/>
              <a:gd name="connsiteY0" fmla="*/ 153180 h 919064"/>
              <a:gd name="connsiteX1" fmla="*/ 153180 w 1838128"/>
              <a:gd name="connsiteY1" fmla="*/ 0 h 919064"/>
              <a:gd name="connsiteX2" fmla="*/ 1684948 w 1838128"/>
              <a:gd name="connsiteY2" fmla="*/ 0 h 919064"/>
              <a:gd name="connsiteX3" fmla="*/ 1838128 w 1838128"/>
              <a:gd name="connsiteY3" fmla="*/ 153180 h 919064"/>
              <a:gd name="connsiteX4" fmla="*/ 1838128 w 1838128"/>
              <a:gd name="connsiteY4" fmla="*/ 765884 h 919064"/>
              <a:gd name="connsiteX5" fmla="*/ 1684948 w 1838128"/>
              <a:gd name="connsiteY5" fmla="*/ 919064 h 919064"/>
              <a:gd name="connsiteX6" fmla="*/ 153180 w 1838128"/>
              <a:gd name="connsiteY6" fmla="*/ 919064 h 919064"/>
              <a:gd name="connsiteX7" fmla="*/ 0 w 1838128"/>
              <a:gd name="connsiteY7" fmla="*/ 765884 h 919064"/>
              <a:gd name="connsiteX8" fmla="*/ 0 w 1838128"/>
              <a:gd name="connsiteY8" fmla="*/ 153180 h 91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8128" h="919064">
                <a:moveTo>
                  <a:pt x="0" y="153180"/>
                </a:moveTo>
                <a:cubicBezTo>
                  <a:pt x="0" y="68581"/>
                  <a:pt x="68581" y="0"/>
                  <a:pt x="153180" y="0"/>
                </a:cubicBezTo>
                <a:lnTo>
                  <a:pt x="1684948" y="0"/>
                </a:lnTo>
                <a:cubicBezTo>
                  <a:pt x="1769547" y="0"/>
                  <a:pt x="1838128" y="68581"/>
                  <a:pt x="1838128" y="153180"/>
                </a:cubicBezTo>
                <a:lnTo>
                  <a:pt x="1838128" y="765884"/>
                </a:lnTo>
                <a:cubicBezTo>
                  <a:pt x="1838128" y="850483"/>
                  <a:pt x="1769547" y="919064"/>
                  <a:pt x="1684948" y="919064"/>
                </a:cubicBezTo>
                <a:lnTo>
                  <a:pt x="153180" y="919064"/>
                </a:lnTo>
                <a:cubicBezTo>
                  <a:pt x="68581" y="919064"/>
                  <a:pt x="0" y="850483"/>
                  <a:pt x="0" y="765884"/>
                </a:cubicBezTo>
                <a:lnTo>
                  <a:pt x="0" y="15318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0"/>
                </a:schemeClr>
              </a:gs>
              <a:gs pos="28000">
                <a:schemeClr val="accent1">
                  <a:lumMod val="75000"/>
                </a:schemeClr>
              </a:gs>
              <a:gs pos="100000">
                <a:schemeClr val="accent5">
                  <a:hueOff val="-1351709"/>
                  <a:satOff val="-3484"/>
                  <a:lumOff val="-2353"/>
                  <a:alphaOff val="0"/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1351709"/>
              <a:satOff val="-3484"/>
              <a:lumOff val="-2353"/>
              <a:alphaOff val="0"/>
            </a:schemeClr>
          </a:fillRef>
          <a:effectRef idx="3">
            <a:schemeClr val="accent5">
              <a:hueOff val="-1351709"/>
              <a:satOff val="-3484"/>
              <a:lumOff val="-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5" tIns="132495" rIns="132495" bIns="132495" numCol="1" spcCol="1270" anchor="ctr" anchorCtr="0">
            <a:noAutofit/>
          </a:bodyPr>
          <a:lstStyle/>
          <a:p>
            <a:pPr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cs-CZ" sz="2300" dirty="0"/>
              <a:t>Bezpečnost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DB1E56BE-5F75-4ADB-9577-CA5BEC5197A7}"/>
              </a:ext>
            </a:extLst>
          </p:cNvPr>
          <p:cNvSpPr txBox="1"/>
          <p:nvPr userDrawn="1"/>
        </p:nvSpPr>
        <p:spPr>
          <a:xfrm>
            <a:off x="9422842" y="6182895"/>
            <a:ext cx="2359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…více na </a:t>
            </a: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www.viavis.cz</a:t>
            </a:r>
            <a:endParaRPr lang="cs-CZ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03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sh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35154893-366A-447D-80AB-77AE1CEB6918}"/>
              </a:ext>
            </a:extLst>
          </p:cNvPr>
          <p:cNvSpPr txBox="1">
            <a:spLocks/>
          </p:cNvSpPr>
          <p:nvPr userDrawn="1"/>
        </p:nvSpPr>
        <p:spPr>
          <a:xfrm>
            <a:off x="409574" y="336551"/>
            <a:ext cx="9811196" cy="93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cs-CZ" sz="4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j-ea"/>
                <a:cs typeface="+mj-cs"/>
              </a:rPr>
              <a:t>Pravidelné bezplatné online workshopy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9D26C0EF-DD6E-49A2-988E-DB82195F2A05}"/>
              </a:ext>
            </a:extLst>
          </p:cNvPr>
          <p:cNvSpPr/>
          <p:nvPr/>
        </p:nvSpPr>
        <p:spPr>
          <a:xfrm>
            <a:off x="6234637" y="1393249"/>
            <a:ext cx="5209444" cy="2489270"/>
          </a:xfrm>
          <a:custGeom>
            <a:avLst/>
            <a:gdLst>
              <a:gd name="connsiteX0" fmla="*/ 0 w 1838128"/>
              <a:gd name="connsiteY0" fmla="*/ 153180 h 919064"/>
              <a:gd name="connsiteX1" fmla="*/ 153180 w 1838128"/>
              <a:gd name="connsiteY1" fmla="*/ 0 h 919064"/>
              <a:gd name="connsiteX2" fmla="*/ 1684948 w 1838128"/>
              <a:gd name="connsiteY2" fmla="*/ 0 h 919064"/>
              <a:gd name="connsiteX3" fmla="*/ 1838128 w 1838128"/>
              <a:gd name="connsiteY3" fmla="*/ 153180 h 919064"/>
              <a:gd name="connsiteX4" fmla="*/ 1838128 w 1838128"/>
              <a:gd name="connsiteY4" fmla="*/ 765884 h 919064"/>
              <a:gd name="connsiteX5" fmla="*/ 1684948 w 1838128"/>
              <a:gd name="connsiteY5" fmla="*/ 919064 h 919064"/>
              <a:gd name="connsiteX6" fmla="*/ 153180 w 1838128"/>
              <a:gd name="connsiteY6" fmla="*/ 919064 h 919064"/>
              <a:gd name="connsiteX7" fmla="*/ 0 w 1838128"/>
              <a:gd name="connsiteY7" fmla="*/ 765884 h 919064"/>
              <a:gd name="connsiteX8" fmla="*/ 0 w 1838128"/>
              <a:gd name="connsiteY8" fmla="*/ 153180 h 91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8128" h="919064">
                <a:moveTo>
                  <a:pt x="0" y="153180"/>
                </a:moveTo>
                <a:cubicBezTo>
                  <a:pt x="0" y="68581"/>
                  <a:pt x="68581" y="0"/>
                  <a:pt x="153180" y="0"/>
                </a:cubicBezTo>
                <a:lnTo>
                  <a:pt x="1684948" y="0"/>
                </a:lnTo>
                <a:cubicBezTo>
                  <a:pt x="1769547" y="0"/>
                  <a:pt x="1838128" y="68581"/>
                  <a:pt x="1838128" y="153180"/>
                </a:cubicBezTo>
                <a:lnTo>
                  <a:pt x="1838128" y="765884"/>
                </a:lnTo>
                <a:cubicBezTo>
                  <a:pt x="1838128" y="850483"/>
                  <a:pt x="1769547" y="919064"/>
                  <a:pt x="1684948" y="919064"/>
                </a:cubicBezTo>
                <a:lnTo>
                  <a:pt x="153180" y="919064"/>
                </a:lnTo>
                <a:cubicBezTo>
                  <a:pt x="68581" y="919064"/>
                  <a:pt x="0" y="850483"/>
                  <a:pt x="0" y="765884"/>
                </a:cubicBezTo>
                <a:lnTo>
                  <a:pt x="0" y="15318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0"/>
                </a:schemeClr>
              </a:gs>
              <a:gs pos="28000">
                <a:schemeClr val="accent1">
                  <a:lumMod val="75000"/>
                </a:schemeClr>
              </a:gs>
              <a:gs pos="100000">
                <a:schemeClr val="accent5">
                  <a:hueOff val="-1351709"/>
                  <a:satOff val="-3484"/>
                  <a:lumOff val="-2353"/>
                  <a:alphaOff val="0"/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1351709"/>
              <a:satOff val="-3484"/>
              <a:lumOff val="-2353"/>
              <a:alphaOff val="0"/>
            </a:schemeClr>
          </a:fillRef>
          <a:effectRef idx="3">
            <a:schemeClr val="accent5">
              <a:hueOff val="-1351709"/>
              <a:satOff val="-3484"/>
              <a:lumOff val="-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5" tIns="132495" rIns="132495" bIns="132495" numCol="1" spcCol="1270" anchor="ctr" anchorCtr="0">
            <a:noAutofit/>
          </a:bodyPr>
          <a:lstStyle/>
          <a:p>
            <a:pPr algn="l"/>
            <a:r>
              <a:rPr lang="cs-CZ" sz="2400" b="0" i="0" kern="1200" dirty="0" err="1">
                <a:solidFill>
                  <a:srgbClr val="FFFFFF"/>
                </a:solidFill>
                <a:effectLst/>
                <a:latin typeface="Raleway"/>
                <a:ea typeface="+mn-ea"/>
                <a:cs typeface="+mn-cs"/>
              </a:rPr>
              <a:t>Kyber</a:t>
            </a:r>
            <a:r>
              <a:rPr lang="cs-CZ" sz="2400" b="0" i="0" kern="1200" dirty="0">
                <a:solidFill>
                  <a:srgbClr val="FFFFFF"/>
                </a:solidFill>
                <a:effectLst/>
                <a:latin typeface="Raleway"/>
                <a:ea typeface="+mn-ea"/>
                <a:cs typeface="+mn-cs"/>
              </a:rPr>
              <a:t> čtvrtky</a:t>
            </a:r>
          </a:p>
          <a:p>
            <a:pPr algn="l"/>
            <a:endParaRPr lang="cs-CZ" sz="2400" b="0" i="0" kern="1200" dirty="0">
              <a:solidFill>
                <a:srgbClr val="FFFFFF"/>
              </a:solidFill>
              <a:effectLst/>
              <a:latin typeface="Raleway"/>
              <a:ea typeface="+mn-ea"/>
              <a:cs typeface="+mn-cs"/>
            </a:endParaRPr>
          </a:p>
          <a:p>
            <a:pPr marL="0" algn="l" defTabSz="914400" rtl="0" eaLnBrk="1" latinLnBrk="0" hangingPunct="1"/>
            <a:r>
              <a:rPr lang="cs-CZ" sz="2000" b="0" i="0" kern="1200" dirty="0">
                <a:solidFill>
                  <a:schemeClr val="bg1"/>
                </a:solidFill>
                <a:effectLst/>
                <a:latin typeface="inherit"/>
                <a:ea typeface="+mn-ea"/>
                <a:cs typeface="+mn-cs"/>
              </a:rPr>
              <a:t>workshopy věnující se praktické </a:t>
            </a:r>
            <a:r>
              <a:rPr lang="cs-CZ" sz="2000" b="0" i="0" kern="1200" dirty="0" err="1">
                <a:solidFill>
                  <a:schemeClr val="bg1"/>
                </a:solidFill>
                <a:effectLst/>
                <a:latin typeface="inherit"/>
                <a:ea typeface="+mn-ea"/>
                <a:cs typeface="+mn-cs"/>
              </a:rPr>
              <a:t>kyber</a:t>
            </a:r>
            <a:r>
              <a:rPr lang="cs-CZ" sz="2000" b="0" i="0" kern="1200" dirty="0">
                <a:solidFill>
                  <a:schemeClr val="bg1"/>
                </a:solidFill>
                <a:effectLst/>
                <a:latin typeface="inherit"/>
                <a:ea typeface="+mn-ea"/>
                <a:cs typeface="+mn-cs"/>
              </a:rPr>
              <a:t> bezpečnosti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BE603FE6-2E48-42B0-84E7-26147D1C4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4" y="6147823"/>
            <a:ext cx="2136675" cy="373626"/>
          </a:xfrm>
          <a:prstGeom prst="rect">
            <a:avLst/>
          </a:prstGeom>
        </p:spPr>
      </p:pic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29AF9726-241C-47A3-B1BD-E4265E059A2E}"/>
              </a:ext>
            </a:extLst>
          </p:cNvPr>
          <p:cNvSpPr/>
          <p:nvPr userDrawn="1"/>
        </p:nvSpPr>
        <p:spPr>
          <a:xfrm>
            <a:off x="747919" y="1393249"/>
            <a:ext cx="5209444" cy="2489270"/>
          </a:xfrm>
          <a:custGeom>
            <a:avLst/>
            <a:gdLst>
              <a:gd name="connsiteX0" fmla="*/ 0 w 1838128"/>
              <a:gd name="connsiteY0" fmla="*/ 153180 h 919064"/>
              <a:gd name="connsiteX1" fmla="*/ 153180 w 1838128"/>
              <a:gd name="connsiteY1" fmla="*/ 0 h 919064"/>
              <a:gd name="connsiteX2" fmla="*/ 1684948 w 1838128"/>
              <a:gd name="connsiteY2" fmla="*/ 0 h 919064"/>
              <a:gd name="connsiteX3" fmla="*/ 1838128 w 1838128"/>
              <a:gd name="connsiteY3" fmla="*/ 153180 h 919064"/>
              <a:gd name="connsiteX4" fmla="*/ 1838128 w 1838128"/>
              <a:gd name="connsiteY4" fmla="*/ 765884 h 919064"/>
              <a:gd name="connsiteX5" fmla="*/ 1684948 w 1838128"/>
              <a:gd name="connsiteY5" fmla="*/ 919064 h 919064"/>
              <a:gd name="connsiteX6" fmla="*/ 153180 w 1838128"/>
              <a:gd name="connsiteY6" fmla="*/ 919064 h 919064"/>
              <a:gd name="connsiteX7" fmla="*/ 0 w 1838128"/>
              <a:gd name="connsiteY7" fmla="*/ 765884 h 919064"/>
              <a:gd name="connsiteX8" fmla="*/ 0 w 1838128"/>
              <a:gd name="connsiteY8" fmla="*/ 153180 h 91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8128" h="919064">
                <a:moveTo>
                  <a:pt x="0" y="153180"/>
                </a:moveTo>
                <a:cubicBezTo>
                  <a:pt x="0" y="68581"/>
                  <a:pt x="68581" y="0"/>
                  <a:pt x="153180" y="0"/>
                </a:cubicBezTo>
                <a:lnTo>
                  <a:pt x="1684948" y="0"/>
                </a:lnTo>
                <a:cubicBezTo>
                  <a:pt x="1769547" y="0"/>
                  <a:pt x="1838128" y="68581"/>
                  <a:pt x="1838128" y="153180"/>
                </a:cubicBezTo>
                <a:lnTo>
                  <a:pt x="1838128" y="765884"/>
                </a:lnTo>
                <a:cubicBezTo>
                  <a:pt x="1838128" y="850483"/>
                  <a:pt x="1769547" y="919064"/>
                  <a:pt x="1684948" y="919064"/>
                </a:cubicBezTo>
                <a:lnTo>
                  <a:pt x="153180" y="919064"/>
                </a:lnTo>
                <a:cubicBezTo>
                  <a:pt x="68581" y="919064"/>
                  <a:pt x="0" y="850483"/>
                  <a:pt x="0" y="765884"/>
                </a:cubicBezTo>
                <a:lnTo>
                  <a:pt x="0" y="15318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0"/>
                </a:schemeClr>
              </a:gs>
              <a:gs pos="28000">
                <a:schemeClr val="accent1">
                  <a:lumMod val="75000"/>
                </a:schemeClr>
              </a:gs>
              <a:gs pos="100000">
                <a:schemeClr val="accent5">
                  <a:hueOff val="-1351709"/>
                  <a:satOff val="-3484"/>
                  <a:lumOff val="-2353"/>
                  <a:alphaOff val="0"/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1351709"/>
              <a:satOff val="-3484"/>
              <a:lumOff val="-2353"/>
              <a:alphaOff val="0"/>
            </a:schemeClr>
          </a:fillRef>
          <a:effectRef idx="3">
            <a:schemeClr val="accent5">
              <a:hueOff val="-1351709"/>
              <a:satOff val="-3484"/>
              <a:lumOff val="-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5" tIns="132495" rIns="132495" bIns="132495" numCol="1" spcCol="1270" anchor="ctr" anchorCtr="0">
            <a:noAutofit/>
          </a:bodyPr>
          <a:lstStyle/>
          <a:p>
            <a:pPr algn="l"/>
            <a:r>
              <a:rPr lang="cs-CZ" sz="2400" b="0" i="0" dirty="0">
                <a:solidFill>
                  <a:srgbClr val="FFFFFF"/>
                </a:solidFill>
                <a:effectLst/>
                <a:latin typeface="Raleway"/>
              </a:rPr>
              <a:t>Úterý s fyzickou bezpečností</a:t>
            </a:r>
          </a:p>
          <a:p>
            <a:pPr algn="l"/>
            <a:endParaRPr lang="cs-CZ" sz="2400" b="0" i="0" dirty="0">
              <a:solidFill>
                <a:srgbClr val="FFFFFF"/>
              </a:solidFill>
              <a:effectLst/>
              <a:latin typeface="Raleway"/>
            </a:endParaRPr>
          </a:p>
          <a:p>
            <a:pPr algn="l"/>
            <a:r>
              <a:rPr lang="cs-CZ" sz="2000" b="0" i="0" dirty="0">
                <a:solidFill>
                  <a:schemeClr val="bg1"/>
                </a:solidFill>
                <a:effectLst/>
                <a:latin typeface="inherit"/>
              </a:rPr>
              <a:t>workshopy se zaměřením na fyzickou bezpečnost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FC26885E-1CA4-481D-9C31-D9F066CEE6A2}"/>
              </a:ext>
            </a:extLst>
          </p:cNvPr>
          <p:cNvSpPr txBox="1"/>
          <p:nvPr userDrawn="1"/>
        </p:nvSpPr>
        <p:spPr>
          <a:xfrm>
            <a:off x="829887" y="4210337"/>
            <a:ext cx="10254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cs-CZ" sz="18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Cílem workshopů je formou praktických ukázek poukázat na bezpečnostní rizika, jak jim předcházet, a jak se dají snadno a často i levně řešit;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cs-CZ" sz="18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Workshopy jsou otevřené - zúčastnit se ho může kdokoliv, kdo má zájem o danou problematiku.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cs-CZ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r"/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…více na </a:t>
            </a: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www.viavis.cz</a:t>
            </a: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(sekce ŽIVĚ)</a:t>
            </a:r>
          </a:p>
        </p:txBody>
      </p:sp>
    </p:spTree>
    <p:extLst>
      <p:ext uri="{BB962C8B-B14F-4D97-AF65-F5344CB8AC3E}">
        <p14:creationId xmlns:p14="http://schemas.microsoft.com/office/powerpoint/2010/main" val="241846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f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533F6A-AB8E-43B1-90D7-B78B888E2D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>
              <a:defRPr lang="cs-CZ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defRPr>
            </a:lvl1pPr>
          </a:lstStyle>
          <a:p>
            <a:pPr marL="265113" lvl="0" indent="0"/>
            <a:r>
              <a:rPr lang="cs-CZ" dirty="0"/>
              <a:t>Co děláme…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F3E7F0-DE90-458D-BD79-345A9A53F4FA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0">
              <a:lnSpc>
                <a:spcPct val="125000"/>
              </a:lnSpc>
              <a:spcAft>
                <a:spcPts val="1200"/>
              </a:spcAft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b="0" i="0" dirty="0">
                <a:effectLst/>
                <a:latin typeface="Raleway"/>
              </a:rPr>
              <a:t>Poskytujeme nezávislé expertní služby na míru v oblasti kybernetické, informační a fyzické bezpečnosti včetně penetračního testování, poradenství a vzdělávání. Zajišťujeme a řešíme problematiku GDPR a znaleckých posudků.</a:t>
            </a:r>
            <a:endParaRPr lang="cs-CZ" dirty="0"/>
          </a:p>
          <a:p>
            <a:pPr lvl="1"/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A04E27-ABED-40B2-B38A-A9A6FC6EF4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0" y="6173894"/>
            <a:ext cx="2136675" cy="37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45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pis divi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A0C366-8E43-48BE-B231-0CCF92AF1E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42243"/>
            <a:ext cx="10515600" cy="933835"/>
          </a:xfr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>
              <a:defRPr lang="cs-CZ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defRPr>
            </a:lvl1pPr>
          </a:lstStyle>
          <a:p>
            <a:pPr marL="265113" lvl="0" indent="0"/>
            <a:r>
              <a:rPr lang="cs-CZ" dirty="0"/>
              <a:t>Název služby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D1C683F-5D5B-4E22-AB48-646784717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8457-F19A-4521-BD42-FEA98F95FEBF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89236A-5527-4116-9471-C8327F56F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7BE3A2-AAE3-4662-846F-1F1E3F7A0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C8B2C6-A72C-4A2D-88E7-1F160C6A4C4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jekt SmartArt 8">
            <a:extLst>
              <a:ext uri="{FF2B5EF4-FFF2-40B4-BE49-F238E27FC236}">
                <a16:creationId xmlns:a16="http://schemas.microsoft.com/office/drawing/2014/main" id="{7B24987A-E517-4318-8DED-C45578E10BC6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838200" y="1486968"/>
            <a:ext cx="10515600" cy="4548707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A3317FC-D474-41A7-934F-4DA515C617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0" y="6173894"/>
            <a:ext cx="2136675" cy="37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13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pis lekto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1FC68FD-70BD-4ED9-B049-C95725C9EB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7437" y="836613"/>
            <a:ext cx="6797105" cy="9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dirty="0"/>
              <a:t>Jméno lektora</a:t>
            </a:r>
          </a:p>
        </p:txBody>
      </p:sp>
      <p:sp>
        <p:nvSpPr>
          <p:cNvPr id="8" name="Zástupný symbol obrázku 7">
            <a:extLst>
              <a:ext uri="{FF2B5EF4-FFF2-40B4-BE49-F238E27FC236}">
                <a16:creationId xmlns:a16="http://schemas.microsoft.com/office/drawing/2014/main" id="{7E4B3E0D-203E-444B-8B4E-F2B1B1E92DB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825453" y="750529"/>
            <a:ext cx="2424112" cy="2354262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Foto lektora</a:t>
            </a:r>
          </a:p>
        </p:txBody>
      </p:sp>
      <p:sp>
        <p:nvSpPr>
          <p:cNvPr id="12" name="Zástupný symbol pro objekt SmartArt 11">
            <a:extLst>
              <a:ext uri="{FF2B5EF4-FFF2-40B4-BE49-F238E27FC236}">
                <a16:creationId xmlns:a16="http://schemas.microsoft.com/office/drawing/2014/main" id="{7B74FF75-AE7D-4922-843C-C30FE582193D}"/>
              </a:ext>
            </a:extLst>
          </p:cNvPr>
          <p:cNvSpPr>
            <a:spLocks noGrp="1"/>
          </p:cNvSpPr>
          <p:nvPr>
            <p:ph type="dgm" sz="quarter" idx="12" hasCustomPrompt="1"/>
          </p:nvPr>
        </p:nvSpPr>
        <p:spPr>
          <a:xfrm>
            <a:off x="1165225" y="2398713"/>
            <a:ext cx="6719888" cy="340677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C.V.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697EE45-B352-4E29-BA76-11EF023853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0" y="6173894"/>
            <a:ext cx="2136675" cy="37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2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bg>
      <p:bgPr>
        <a:gradFill>
          <a:gsLst>
            <a:gs pos="2000">
              <a:schemeClr val="accent1">
                <a:lumMod val="46000"/>
              </a:schemeClr>
            </a:gs>
            <a:gs pos="63000">
              <a:schemeClr val="accent1">
                <a:lumMod val="78000"/>
                <a:lumOff val="22000"/>
              </a:schemeClr>
            </a:gs>
            <a:gs pos="100000">
              <a:srgbClr val="3CA7B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6838CD99-9F0E-4D4D-B0E3-FA5A694649A9}"/>
              </a:ext>
            </a:extLst>
          </p:cNvPr>
          <p:cNvSpPr txBox="1"/>
          <p:nvPr userDrawn="1"/>
        </p:nvSpPr>
        <p:spPr>
          <a:xfrm>
            <a:off x="3783796" y="3883202"/>
            <a:ext cx="462440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>
                <a:solidFill>
                  <a:schemeClr val="tx1"/>
                </a:solidFill>
              </a:rPr>
              <a:t>Děkujeme za pozornost</a:t>
            </a:r>
            <a:r>
              <a:rPr lang="cs-CZ" sz="4000" dirty="0">
                <a:solidFill>
                  <a:schemeClr val="tx1"/>
                </a:solidFill>
              </a:rPr>
              <a:t> </a:t>
            </a:r>
            <a:r>
              <a:rPr lang="cs-CZ" sz="4000" dirty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</a:p>
          <a:p>
            <a:endParaRPr lang="cs-CZ" sz="2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cs-CZ" sz="2800" dirty="0">
                <a:solidFill>
                  <a:schemeClr val="tx1"/>
                </a:solidFill>
                <a:sym typeface="Wingdings" panose="05000000000000000000" pitchFamily="2" charset="2"/>
                <a:hlinkClick r:id="rId3"/>
              </a:rPr>
              <a:t>www.viavis.cz</a:t>
            </a:r>
            <a:endParaRPr lang="cs-CZ" sz="28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endParaRPr lang="cs-CZ" sz="4000" dirty="0">
              <a:solidFill>
                <a:schemeClr val="tx1"/>
              </a:solidFill>
            </a:endParaRPr>
          </a:p>
        </p:txBody>
      </p: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F051FE24-CDE5-44C0-BB05-063F0DC91BF1}"/>
              </a:ext>
            </a:extLst>
          </p:cNvPr>
          <p:cNvGrpSpPr/>
          <p:nvPr userDrawn="1"/>
        </p:nvGrpSpPr>
        <p:grpSpPr>
          <a:xfrm>
            <a:off x="3399679" y="2062624"/>
            <a:ext cx="4821140" cy="1566401"/>
            <a:chOff x="3437035" y="3415574"/>
            <a:chExt cx="4821140" cy="1566401"/>
          </a:xfrm>
        </p:grpSpPr>
        <p:pic>
          <p:nvPicPr>
            <p:cNvPr id="6" name="Obrázek 5">
              <a:extLst>
                <a:ext uri="{FF2B5EF4-FFF2-40B4-BE49-F238E27FC236}">
                  <a16:creationId xmlns:a16="http://schemas.microsoft.com/office/drawing/2014/main" id="{2580E64A-BCB6-4FC8-9C90-628AA659B34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7035" y="3415576"/>
              <a:ext cx="3078065" cy="1566399"/>
            </a:xfrm>
            <a:prstGeom prst="rect">
              <a:avLst/>
            </a:prstGeom>
          </p:spPr>
        </p:pic>
        <p:pic>
          <p:nvPicPr>
            <p:cNvPr id="10" name="Obrázek 9">
              <a:extLst>
                <a:ext uri="{FF2B5EF4-FFF2-40B4-BE49-F238E27FC236}">
                  <a16:creationId xmlns:a16="http://schemas.microsoft.com/office/drawing/2014/main" id="{97BDD99D-19D4-4882-B7B6-1608B16FAF4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560" r="17456"/>
            <a:stretch/>
          </p:blipFill>
          <p:spPr>
            <a:xfrm>
              <a:off x="6257925" y="3415574"/>
              <a:ext cx="2000250" cy="15664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367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C5B8250-9DB2-4399-AB03-FC476998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92CAF7D-F529-4518-800D-4FBCDCFAB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126696-7BAE-4FAB-B4E4-2B5F295C04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38457-F19A-4521-BD42-FEA98F95FEBF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9F7EAD-0716-4B51-B7A7-C29B378AAA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45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5" r:id="rId3"/>
    <p:sldLayoutId id="2147483650" r:id="rId4"/>
    <p:sldLayoutId id="2147483652" r:id="rId5"/>
    <p:sldLayoutId id="2147483653" r:id="rId6"/>
    <p:sldLayoutId id="2147483654" r:id="rId7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319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926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817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0</Words>
  <Application>Microsoft Office PowerPoint</Application>
  <PresentationFormat>Širokoúhlá obrazovka</PresentationFormat>
  <Paragraphs>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Calibri</vt:lpstr>
      <vt:lpstr>inherit</vt:lpstr>
      <vt:lpstr>Raleway</vt:lpstr>
      <vt:lpstr>Wingdings</vt:lpstr>
      <vt:lpstr>Motiv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Milena</dc:creator>
  <cp:lastModifiedBy>Milena</cp:lastModifiedBy>
  <cp:revision>75</cp:revision>
  <dcterms:created xsi:type="dcterms:W3CDTF">2020-09-22T13:38:47Z</dcterms:created>
  <dcterms:modified xsi:type="dcterms:W3CDTF">2021-04-08T19:56:28Z</dcterms:modified>
</cp:coreProperties>
</file>