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Shape 18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Využíváme veškeré automatizační nástroje, které zefektivňují práci a šetříme tak čas klientů.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rázek"/>
          <p:cNvSpPr/>
          <p:nvPr>
            <p:ph type="pic" idx="21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rázek"/>
          <p:cNvSpPr/>
          <p:nvPr>
            <p:ph type="pic" idx="21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rázek"/>
          <p:cNvSpPr/>
          <p:nvPr>
            <p:ph type="pic" idx="21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rázek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Obrázek"/>
          <p:cNvSpPr/>
          <p:nvPr>
            <p:ph type="pic" sz="quarter" idx="21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Obrázek"/>
          <p:cNvSpPr/>
          <p:nvPr>
            <p:ph type="pic" sz="quarter" idx="22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Obrázek"/>
          <p:cNvSpPr/>
          <p:nvPr>
            <p:ph type="pic" idx="23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Číslo snímku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hyperlink" Target="mailto:denisa.stastna@increative.cz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denisa.stastna@increative.cz" TargetMode="External"/><Relationship Id="rId3" Type="http://schemas.openxmlformats.org/officeDocument/2006/relationships/image" Target="../media/image38.png"/><Relationship Id="rId4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.jpe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2.jpeg"/><Relationship Id="rId12" Type="http://schemas.openxmlformats.org/officeDocument/2006/relationships/image" Target="../media/image16.png"/><Relationship Id="rId13" Type="http://schemas.openxmlformats.org/officeDocument/2006/relationships/image" Target="../media/image3.jpe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7" Type="http://schemas.openxmlformats.org/officeDocument/2006/relationships/image" Target="../media/image1.png"/><Relationship Id="rId18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7.png"/><Relationship Id="rId7" Type="http://schemas.openxmlformats.org/officeDocument/2006/relationships/image" Target="../media/image22.png"/><Relationship Id="rId8" Type="http://schemas.openxmlformats.org/officeDocument/2006/relationships/image" Target="../media/image5.jpeg"/><Relationship Id="rId9" Type="http://schemas.openxmlformats.org/officeDocument/2006/relationships/image" Target="../media/image23.png"/><Relationship Id="rId10" Type="http://schemas.openxmlformats.org/officeDocument/2006/relationships/image" Target="../media/image6.jpeg"/><Relationship Id="rId11" Type="http://schemas.openxmlformats.org/officeDocument/2006/relationships/image" Target="../media/image2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8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Obdélník"/>
          <p:cNvSpPr/>
          <p:nvPr/>
        </p:nvSpPr>
        <p:spPr>
          <a:xfrm>
            <a:off x="0" y="0"/>
            <a:ext cx="7899400" cy="13716000"/>
          </a:xfrm>
          <a:prstGeom prst="rect">
            <a:avLst/>
          </a:prstGeom>
          <a:solidFill>
            <a:srgbClr val="FFC92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0" name="Obdélník"/>
          <p:cNvSpPr/>
          <p:nvPr/>
        </p:nvSpPr>
        <p:spPr>
          <a:xfrm>
            <a:off x="0" y="0"/>
            <a:ext cx="7366000" cy="13716000"/>
          </a:xfrm>
          <a:prstGeom prst="rect">
            <a:avLst/>
          </a:prstGeom>
          <a:solidFill>
            <a:srgbClr val="11B2C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21" name="in-creative-color.png" descr="in-creative-color.png"/>
          <p:cNvPicPr>
            <a:picLocks noChangeAspect="1"/>
          </p:cNvPicPr>
          <p:nvPr/>
        </p:nvPicPr>
        <p:blipFill>
          <a:blip r:embed="rId2">
            <a:extLst/>
          </a:blip>
          <a:srcRect l="6931" t="0" r="3576" b="0"/>
          <a:stretch>
            <a:fillRect/>
          </a:stretch>
        </p:blipFill>
        <p:spPr>
          <a:xfrm>
            <a:off x="11077778" y="747314"/>
            <a:ext cx="12890501" cy="3732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8400" y="6932751"/>
            <a:ext cx="15405100" cy="2707998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denisa.stastna@increative.cz…"/>
          <p:cNvSpPr txBox="1"/>
          <p:nvPr/>
        </p:nvSpPr>
        <p:spPr>
          <a:xfrm>
            <a:off x="14182915" y="10502899"/>
            <a:ext cx="8686801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10000"/>
              </a:lnSpc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>
                <a:hlinkClick r:id="rId4" invalidUrl="" action="" tgtFrame="" tooltip="" history="1" highlightClick="0" endSnd="0"/>
              </a:rPr>
              <a:t>denisa.stastna@increative.cz</a:t>
            </a:r>
          </a:p>
          <a:p>
            <a:pPr algn="l">
              <a:lnSpc>
                <a:spcPct val="110000"/>
              </a:lnSpc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+420 777 193 533</a:t>
            </a:r>
          </a:p>
        </p:txBody>
      </p:sp>
      <p:sp>
        <p:nvSpPr>
          <p:cNvPr id="124" name="Denisa Šťastná"/>
          <p:cNvSpPr txBox="1"/>
          <p:nvPr/>
        </p:nvSpPr>
        <p:spPr>
          <a:xfrm>
            <a:off x="13237738" y="7772393"/>
            <a:ext cx="5731724" cy="1041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62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Denisa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Šťastná</a:t>
            </a:r>
          </a:p>
        </p:txBody>
      </p:sp>
      <p:sp>
        <p:nvSpPr>
          <p:cNvPr id="125" name="Telefon"/>
          <p:cNvSpPr/>
          <p:nvPr/>
        </p:nvSpPr>
        <p:spPr>
          <a:xfrm>
            <a:off x="13233399" y="11455399"/>
            <a:ext cx="584171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9" h="21372" fill="norm" stroke="1" extrusionOk="0">
                <a:moveTo>
                  <a:pt x="4456" y="0"/>
                </a:moveTo>
                <a:cubicBezTo>
                  <a:pt x="4319" y="3"/>
                  <a:pt x="4182" y="47"/>
                  <a:pt x="4065" y="134"/>
                </a:cubicBezTo>
                <a:lnTo>
                  <a:pt x="2615" y="1212"/>
                </a:lnTo>
                <a:lnTo>
                  <a:pt x="6378" y="6378"/>
                </a:lnTo>
                <a:lnTo>
                  <a:pt x="7829" y="5299"/>
                </a:lnTo>
                <a:cubicBezTo>
                  <a:pt x="8140" y="5067"/>
                  <a:pt x="8206" y="4624"/>
                  <a:pt x="7975" y="4311"/>
                </a:cubicBezTo>
                <a:lnTo>
                  <a:pt x="5072" y="311"/>
                </a:lnTo>
                <a:cubicBezTo>
                  <a:pt x="4920" y="104"/>
                  <a:pt x="4686" y="-4"/>
                  <a:pt x="4456" y="0"/>
                </a:cubicBezTo>
                <a:close/>
                <a:moveTo>
                  <a:pt x="2209" y="1514"/>
                </a:moveTo>
                <a:cubicBezTo>
                  <a:pt x="2209" y="1514"/>
                  <a:pt x="-223" y="3454"/>
                  <a:pt x="16" y="7120"/>
                </a:cubicBezTo>
                <a:cubicBezTo>
                  <a:pt x="16" y="7120"/>
                  <a:pt x="1473" y="11065"/>
                  <a:pt x="5867" y="15478"/>
                </a:cubicBezTo>
                <a:cubicBezTo>
                  <a:pt x="10261" y="19891"/>
                  <a:pt x="14189" y="21356"/>
                  <a:pt x="14189" y="21356"/>
                </a:cubicBezTo>
                <a:cubicBezTo>
                  <a:pt x="17838" y="21596"/>
                  <a:pt x="19772" y="19154"/>
                  <a:pt x="19772" y="19154"/>
                </a:cubicBezTo>
                <a:lnTo>
                  <a:pt x="14628" y="15374"/>
                </a:lnTo>
                <a:cubicBezTo>
                  <a:pt x="13735" y="16397"/>
                  <a:pt x="12393" y="16575"/>
                  <a:pt x="11402" y="15580"/>
                </a:cubicBezTo>
                <a:lnTo>
                  <a:pt x="5767" y="9920"/>
                </a:lnTo>
                <a:cubicBezTo>
                  <a:pt x="4776" y="8925"/>
                  <a:pt x="4954" y="7577"/>
                  <a:pt x="5972" y="6680"/>
                </a:cubicBezTo>
                <a:lnTo>
                  <a:pt x="2209" y="1514"/>
                </a:lnTo>
                <a:close/>
                <a:moveTo>
                  <a:pt x="16463" y="13230"/>
                </a:moveTo>
                <a:cubicBezTo>
                  <a:pt x="16285" y="13257"/>
                  <a:pt x="16117" y="13351"/>
                  <a:pt x="16002" y="13508"/>
                </a:cubicBezTo>
                <a:lnTo>
                  <a:pt x="14929" y="14965"/>
                </a:lnTo>
                <a:lnTo>
                  <a:pt x="20071" y="18746"/>
                </a:lnTo>
                <a:lnTo>
                  <a:pt x="21146" y="17289"/>
                </a:lnTo>
                <a:cubicBezTo>
                  <a:pt x="21377" y="16976"/>
                  <a:pt x="21297" y="16523"/>
                  <a:pt x="20968" y="16278"/>
                </a:cubicBezTo>
                <a:lnTo>
                  <a:pt x="16985" y="13361"/>
                </a:lnTo>
                <a:cubicBezTo>
                  <a:pt x="16829" y="13245"/>
                  <a:pt x="16641" y="13204"/>
                  <a:pt x="16463" y="13230"/>
                </a:cubicBezTo>
                <a:close/>
              </a:path>
            </a:pathLst>
          </a:custGeom>
          <a:solidFill>
            <a:srgbClr val="11B2C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6" name="Pošta"/>
          <p:cNvSpPr/>
          <p:nvPr/>
        </p:nvSpPr>
        <p:spPr>
          <a:xfrm>
            <a:off x="13234992" y="10795000"/>
            <a:ext cx="622788" cy="393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44" y="0"/>
                </a:moveTo>
                <a:lnTo>
                  <a:pt x="10803" y="12213"/>
                </a:lnTo>
                <a:lnTo>
                  <a:pt x="20856" y="0"/>
                </a:lnTo>
                <a:lnTo>
                  <a:pt x="744" y="0"/>
                </a:lnTo>
                <a:close/>
                <a:moveTo>
                  <a:pt x="0" y="157"/>
                </a:moveTo>
                <a:lnTo>
                  <a:pt x="0" y="21418"/>
                </a:lnTo>
                <a:cubicBezTo>
                  <a:pt x="0" y="21518"/>
                  <a:pt x="52" y="21600"/>
                  <a:pt x="115" y="21600"/>
                </a:cubicBezTo>
                <a:lnTo>
                  <a:pt x="21485" y="21600"/>
                </a:lnTo>
                <a:cubicBezTo>
                  <a:pt x="21548" y="21600"/>
                  <a:pt x="21600" y="21518"/>
                  <a:pt x="21600" y="21418"/>
                </a:cubicBezTo>
                <a:lnTo>
                  <a:pt x="21600" y="157"/>
                </a:lnTo>
                <a:lnTo>
                  <a:pt x="10976" y="13181"/>
                </a:lnTo>
                <a:cubicBezTo>
                  <a:pt x="10924" y="13245"/>
                  <a:pt x="10861" y="13272"/>
                  <a:pt x="10797" y="13272"/>
                </a:cubicBezTo>
                <a:cubicBezTo>
                  <a:pt x="10734" y="13272"/>
                  <a:pt x="10669" y="13233"/>
                  <a:pt x="10612" y="13170"/>
                </a:cubicBezTo>
                <a:lnTo>
                  <a:pt x="0" y="157"/>
                </a:lnTo>
                <a:close/>
              </a:path>
            </a:pathLst>
          </a:custGeom>
          <a:solidFill>
            <a:srgbClr val="11B2C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7" name="Číslo snímku"/>
          <p:cNvSpPr txBox="1"/>
          <p:nvPr>
            <p:ph type="sldNum" sz="quarter" idx="4294967295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Class="entr" nodeType="afterEffect" presetSubtype="8" presetID="2" grpId="3" fill="hold">
                                  <p:stCondLst>
                                    <p:cond delay="80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50"/>
                            </p:stCondLst>
                            <p:childTnLst>
                              <p:par>
                                <p:cTn id="20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50"/>
                            </p:stCondLst>
                            <p:childTnLst>
                              <p:par>
                                <p:cTn id="23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650"/>
                            </p:stCondLst>
                            <p:childTnLst>
                              <p:par>
                                <p:cTn id="27" presetClass="entr" nodeType="after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" grpId="6"/>
      <p:bldP build="whole" bldLvl="1" animBg="1" rev="0" advAuto="0" spid="121" grpId="1"/>
      <p:bldP build="whole" bldLvl="1" animBg="1" rev="0" advAuto="0" spid="122" grpId="2"/>
      <p:bldP build="whole" bldLvl="1" animBg="1" rev="0" advAuto="0" spid="124" grpId="3"/>
      <p:bldP build="whole" bldLvl="1" animBg="1" rev="0" advAuto="0" spid="123" grpId="4"/>
      <p:bldP build="whole" bldLvl="1" animBg="1" rev="0" advAuto="0" spid="125" grpId="5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Obdélník"/>
          <p:cNvSpPr/>
          <p:nvPr/>
        </p:nvSpPr>
        <p:spPr>
          <a:xfrm>
            <a:off x="0" y="0"/>
            <a:ext cx="7899400" cy="13716000"/>
          </a:xfrm>
          <a:prstGeom prst="rect">
            <a:avLst/>
          </a:prstGeom>
          <a:solidFill>
            <a:srgbClr val="FFC92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3" name="Obdélník"/>
          <p:cNvSpPr/>
          <p:nvPr/>
        </p:nvSpPr>
        <p:spPr>
          <a:xfrm>
            <a:off x="0" y="0"/>
            <a:ext cx="7366000" cy="13716000"/>
          </a:xfrm>
          <a:prstGeom prst="rect">
            <a:avLst/>
          </a:prstGeom>
          <a:solidFill>
            <a:srgbClr val="11B2C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4" name="denisa.stastna@increative.cz…"/>
          <p:cNvSpPr txBox="1"/>
          <p:nvPr/>
        </p:nvSpPr>
        <p:spPr>
          <a:xfrm>
            <a:off x="18208815" y="12317729"/>
            <a:ext cx="8686801" cy="122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10000"/>
              </a:lnSpc>
              <a:defRPr b="0" sz="35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>
                <a:hlinkClick r:id="rId2" invalidUrl="" action="" tgtFrame="" tooltip="" history="1" highlightClick="0" endSnd="0"/>
              </a:rPr>
              <a:t>denisa.stastna@increative.cz</a:t>
            </a:r>
          </a:p>
          <a:p>
            <a:pPr algn="l">
              <a:lnSpc>
                <a:spcPct val="110000"/>
              </a:lnSpc>
              <a:defRPr b="0" sz="35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+420 777 193 533</a:t>
            </a:r>
          </a:p>
        </p:txBody>
      </p:sp>
      <p:sp>
        <p:nvSpPr>
          <p:cNvPr id="265" name="Telefon"/>
          <p:cNvSpPr/>
          <p:nvPr/>
        </p:nvSpPr>
        <p:spPr>
          <a:xfrm>
            <a:off x="17513299" y="12928599"/>
            <a:ext cx="507975" cy="50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9" h="21372" fill="norm" stroke="1" extrusionOk="0">
                <a:moveTo>
                  <a:pt x="4456" y="0"/>
                </a:moveTo>
                <a:cubicBezTo>
                  <a:pt x="4319" y="3"/>
                  <a:pt x="4182" y="47"/>
                  <a:pt x="4065" y="134"/>
                </a:cubicBezTo>
                <a:lnTo>
                  <a:pt x="2615" y="1212"/>
                </a:lnTo>
                <a:lnTo>
                  <a:pt x="6378" y="6378"/>
                </a:lnTo>
                <a:lnTo>
                  <a:pt x="7829" y="5299"/>
                </a:lnTo>
                <a:cubicBezTo>
                  <a:pt x="8140" y="5067"/>
                  <a:pt x="8206" y="4624"/>
                  <a:pt x="7975" y="4311"/>
                </a:cubicBezTo>
                <a:lnTo>
                  <a:pt x="5072" y="311"/>
                </a:lnTo>
                <a:cubicBezTo>
                  <a:pt x="4920" y="104"/>
                  <a:pt x="4686" y="-4"/>
                  <a:pt x="4456" y="0"/>
                </a:cubicBezTo>
                <a:close/>
                <a:moveTo>
                  <a:pt x="2209" y="1514"/>
                </a:moveTo>
                <a:cubicBezTo>
                  <a:pt x="2209" y="1514"/>
                  <a:pt x="-223" y="3454"/>
                  <a:pt x="16" y="7120"/>
                </a:cubicBezTo>
                <a:cubicBezTo>
                  <a:pt x="16" y="7120"/>
                  <a:pt x="1473" y="11065"/>
                  <a:pt x="5867" y="15478"/>
                </a:cubicBezTo>
                <a:cubicBezTo>
                  <a:pt x="10261" y="19891"/>
                  <a:pt x="14189" y="21356"/>
                  <a:pt x="14189" y="21356"/>
                </a:cubicBezTo>
                <a:cubicBezTo>
                  <a:pt x="17838" y="21596"/>
                  <a:pt x="19772" y="19154"/>
                  <a:pt x="19772" y="19154"/>
                </a:cubicBezTo>
                <a:lnTo>
                  <a:pt x="14628" y="15374"/>
                </a:lnTo>
                <a:cubicBezTo>
                  <a:pt x="13735" y="16397"/>
                  <a:pt x="12393" y="16575"/>
                  <a:pt x="11402" y="15580"/>
                </a:cubicBezTo>
                <a:lnTo>
                  <a:pt x="5767" y="9920"/>
                </a:lnTo>
                <a:cubicBezTo>
                  <a:pt x="4776" y="8925"/>
                  <a:pt x="4954" y="7577"/>
                  <a:pt x="5972" y="6680"/>
                </a:cubicBezTo>
                <a:lnTo>
                  <a:pt x="2209" y="1514"/>
                </a:lnTo>
                <a:close/>
                <a:moveTo>
                  <a:pt x="16463" y="13230"/>
                </a:moveTo>
                <a:cubicBezTo>
                  <a:pt x="16285" y="13257"/>
                  <a:pt x="16117" y="13351"/>
                  <a:pt x="16002" y="13508"/>
                </a:cubicBezTo>
                <a:lnTo>
                  <a:pt x="14929" y="14965"/>
                </a:lnTo>
                <a:lnTo>
                  <a:pt x="20071" y="18746"/>
                </a:lnTo>
                <a:lnTo>
                  <a:pt x="21146" y="17289"/>
                </a:lnTo>
                <a:cubicBezTo>
                  <a:pt x="21377" y="16976"/>
                  <a:pt x="21297" y="16523"/>
                  <a:pt x="20968" y="16278"/>
                </a:cubicBezTo>
                <a:lnTo>
                  <a:pt x="16985" y="13361"/>
                </a:lnTo>
                <a:cubicBezTo>
                  <a:pt x="16829" y="13245"/>
                  <a:pt x="16641" y="13204"/>
                  <a:pt x="16463" y="13230"/>
                </a:cubicBezTo>
                <a:close/>
              </a:path>
            </a:pathLst>
          </a:custGeom>
          <a:solidFill>
            <a:srgbClr val="11B2C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6" name="Pošta"/>
          <p:cNvSpPr/>
          <p:nvPr/>
        </p:nvSpPr>
        <p:spPr>
          <a:xfrm>
            <a:off x="17476792" y="12433300"/>
            <a:ext cx="533401" cy="337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44" y="0"/>
                </a:moveTo>
                <a:lnTo>
                  <a:pt x="10803" y="12213"/>
                </a:lnTo>
                <a:lnTo>
                  <a:pt x="20856" y="0"/>
                </a:lnTo>
                <a:lnTo>
                  <a:pt x="744" y="0"/>
                </a:lnTo>
                <a:close/>
                <a:moveTo>
                  <a:pt x="0" y="157"/>
                </a:moveTo>
                <a:lnTo>
                  <a:pt x="0" y="21418"/>
                </a:lnTo>
                <a:cubicBezTo>
                  <a:pt x="0" y="21518"/>
                  <a:pt x="52" y="21600"/>
                  <a:pt x="115" y="21600"/>
                </a:cubicBezTo>
                <a:lnTo>
                  <a:pt x="21485" y="21600"/>
                </a:lnTo>
                <a:cubicBezTo>
                  <a:pt x="21548" y="21600"/>
                  <a:pt x="21600" y="21518"/>
                  <a:pt x="21600" y="21418"/>
                </a:cubicBezTo>
                <a:lnTo>
                  <a:pt x="21600" y="157"/>
                </a:lnTo>
                <a:lnTo>
                  <a:pt x="10976" y="13181"/>
                </a:lnTo>
                <a:cubicBezTo>
                  <a:pt x="10924" y="13245"/>
                  <a:pt x="10861" y="13272"/>
                  <a:pt x="10797" y="13272"/>
                </a:cubicBezTo>
                <a:cubicBezTo>
                  <a:pt x="10734" y="13272"/>
                  <a:pt x="10669" y="13233"/>
                  <a:pt x="10612" y="13170"/>
                </a:cubicBezTo>
                <a:lnTo>
                  <a:pt x="0" y="157"/>
                </a:lnTo>
                <a:close/>
              </a:path>
            </a:pathLst>
          </a:custGeom>
          <a:solidFill>
            <a:srgbClr val="11B2C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67" name="OnlineInspiration - slogan05.png" descr="OnlineInspiration - slogan0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58612" y="1041400"/>
            <a:ext cx="14099276" cy="12268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Číslo snímku"/>
          <p:cNvSpPr txBox="1"/>
          <p:nvPr>
            <p:ph type="sldNum" sz="quarter" idx="4294967295"/>
          </p:nvPr>
        </p:nvSpPr>
        <p:spPr>
          <a:xfrm>
            <a:off x="12505131" y="13081000"/>
            <a:ext cx="453238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9" name="in-creative-color.png" descr="in-creative-colo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694370" y="0"/>
            <a:ext cx="3665013" cy="949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6" grpId="2"/>
      <p:bldP build="whole" bldLvl="1" animBg="1" rev="0" advAuto="0" spid="265" grpId="3"/>
      <p:bldP build="whole" bldLvl="1" animBg="1" rev="0" advAuto="0" spid="264" grpId="4"/>
      <p:bldP build="whole" bldLvl="1" animBg="1" rev="0" advAuto="0" spid="26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fotka 6MB_a.png" descr="fotka 6MB_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2" y="0"/>
            <a:ext cx="24379789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2" name="Seskupit"/>
          <p:cNvGrpSpPr/>
          <p:nvPr/>
        </p:nvGrpSpPr>
        <p:grpSpPr>
          <a:xfrm>
            <a:off x="-2464436" y="1117593"/>
            <a:ext cx="14351001" cy="1549407"/>
            <a:chOff x="0" y="-6"/>
            <a:chExt cx="14351000" cy="1549406"/>
          </a:xfrm>
        </p:grpSpPr>
        <p:sp>
          <p:nvSpPr>
            <p:cNvPr id="130" name="Obdélník"/>
            <p:cNvSpPr/>
            <p:nvPr/>
          </p:nvSpPr>
          <p:spPr>
            <a:xfrm>
              <a:off x="2464435" y="1168400"/>
              <a:ext cx="10388601" cy="381000"/>
            </a:xfrm>
            <a:prstGeom prst="rect">
              <a:avLst/>
            </a:prstGeom>
            <a:solidFill>
              <a:srgbClr val="11B2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31" name="Náš tým"/>
            <p:cNvSpPr txBox="1"/>
            <p:nvPr/>
          </p:nvSpPr>
          <p:spPr>
            <a:xfrm>
              <a:off x="0" y="-7"/>
              <a:ext cx="14351000" cy="1168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0" sz="7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Náš </a:t>
              </a:r>
              <a:r>
                <a:rPr b="1">
                  <a:latin typeface="Helvetica"/>
                  <a:ea typeface="Helvetica"/>
                  <a:cs typeface="Helvetica"/>
                  <a:sym typeface="Helvetica"/>
                </a:rPr>
                <a:t>tým</a:t>
              </a:r>
            </a:p>
          </p:txBody>
        </p:sp>
      </p:grpSp>
      <p:pic>
        <p:nvPicPr>
          <p:cNvPr id="133" name="ople_Kreslicí plátno 1.png" descr="ople_Kreslicí plátno 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0306" y="4850058"/>
            <a:ext cx="16102388" cy="12918584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Náš dobře zásobený tým vám pomůže s celým online marketingem. Ať už jde o PPC reklamu, sociální sítě, obsah, nebo třeba HR. Vytvoříme mix, který bude mít pro váš projekt největší přínos."/>
          <p:cNvSpPr txBox="1"/>
          <p:nvPr/>
        </p:nvSpPr>
        <p:spPr>
          <a:xfrm>
            <a:off x="11791034" y="10318740"/>
            <a:ext cx="12370637" cy="1981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b="0" sz="31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Náš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dobře zásobený tým</a:t>
            </a:r>
            <a:r>
              <a:t> vám pomůže 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celým online marketingem</a:t>
            </a:r>
            <a:r>
              <a:t>. Ať už jde o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PPC reklamu, sociální sítě, obsah</a:t>
            </a:r>
            <a:r>
              <a:t>, nebo třeba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HR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. </a:t>
            </a:r>
            <a:r>
              <a:t>Vytvoříme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mix</a:t>
            </a:r>
            <a:r>
              <a:t>, který bude mít pro váš projekt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největší přínos.</a:t>
            </a:r>
          </a:p>
        </p:txBody>
      </p:sp>
      <p:pic>
        <p:nvPicPr>
          <p:cNvPr id="135" name="in-creative-white.png" descr="in-creative-whit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57088" y="0"/>
            <a:ext cx="3626912" cy="9398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Číslo snímku"/>
          <p:cNvSpPr txBox="1"/>
          <p:nvPr>
            <p:ph type="sldNum" sz="quarter" idx="4294967295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8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5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"/>
                            </p:stCondLst>
                            <p:childTnLst>
                              <p:par>
                                <p:cTn id="19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" grpId="2"/>
      <p:bldP build="whole" bldLvl="1" animBg="1" rev="0" advAuto="0" spid="133" grpId="3"/>
      <p:bldP build="whole" bldLvl="1" animBg="1" rev="0" advAuto="0" spid="132" grpId="1"/>
      <p:bldP build="whole" bldLvl="1" animBg="1" rev="0" advAuto="0" spid="134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57500" y="949262"/>
            <a:ext cx="9499600" cy="1669896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Žijeme pro to, co děláme."/>
          <p:cNvSpPr txBox="1"/>
          <p:nvPr/>
        </p:nvSpPr>
        <p:spPr>
          <a:xfrm>
            <a:off x="16484600" y="1409699"/>
            <a:ext cx="604520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i="1" sz="4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Žijeme pro to, co děláme.</a:t>
            </a:r>
          </a:p>
        </p:txBody>
      </p:sp>
      <p:grpSp>
        <p:nvGrpSpPr>
          <p:cNvPr id="142" name="Seskupit"/>
          <p:cNvGrpSpPr/>
          <p:nvPr/>
        </p:nvGrpSpPr>
        <p:grpSpPr>
          <a:xfrm>
            <a:off x="-2464436" y="1117599"/>
            <a:ext cx="14351001" cy="1549401"/>
            <a:chOff x="0" y="0"/>
            <a:chExt cx="14351000" cy="1549400"/>
          </a:xfrm>
        </p:grpSpPr>
        <p:sp>
          <p:nvSpPr>
            <p:cNvPr id="140" name="Obdélník"/>
            <p:cNvSpPr/>
            <p:nvPr/>
          </p:nvSpPr>
          <p:spPr>
            <a:xfrm>
              <a:off x="2464435" y="1168400"/>
              <a:ext cx="10388601" cy="381000"/>
            </a:xfrm>
            <a:prstGeom prst="rect">
              <a:avLst/>
            </a:prstGeom>
            <a:solidFill>
              <a:srgbClr val="11B2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41" name="In creative v číslech"/>
            <p:cNvSpPr txBox="1"/>
            <p:nvPr/>
          </p:nvSpPr>
          <p:spPr>
            <a:xfrm>
              <a:off x="0" y="-1"/>
              <a:ext cx="14351000" cy="116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7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b="1">
                  <a:latin typeface="Helvetica"/>
                  <a:ea typeface="Helvetica"/>
                  <a:cs typeface="Helvetica"/>
                  <a:sym typeface="Helvetica"/>
                </a:rPr>
                <a:t>In creative v číslech</a:t>
              </a:r>
            </a:p>
          </p:txBody>
        </p:sp>
      </p:grpSp>
      <p:grpSp>
        <p:nvGrpSpPr>
          <p:cNvPr id="147" name="Seskupit"/>
          <p:cNvGrpSpPr/>
          <p:nvPr/>
        </p:nvGrpSpPr>
        <p:grpSpPr>
          <a:xfrm>
            <a:off x="9969500" y="3810666"/>
            <a:ext cx="4394200" cy="8605752"/>
            <a:chOff x="0" y="0"/>
            <a:chExt cx="4394200" cy="8605750"/>
          </a:xfrm>
        </p:grpSpPr>
        <p:pic>
          <p:nvPicPr>
            <p:cNvPr id="143" name="c_Kreslicí plátno 1.png" descr="c_Kreslicí plátno 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75219" y="0"/>
              <a:ext cx="3263835" cy="3441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4" name="Certifikace…"/>
            <p:cNvSpPr/>
            <p:nvPr/>
          </p:nvSpPr>
          <p:spPr>
            <a:xfrm>
              <a:off x="2207136" y="450365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Certifikace </a:t>
              </a:r>
            </a:p>
            <a:p>
              <a:pPr>
                <a:defRPr sz="4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v nástrojích</a:t>
              </a:r>
            </a:p>
          </p:txBody>
        </p:sp>
        <p:sp>
          <p:nvSpPr>
            <p:cNvPr id="145" name="Obdélník"/>
            <p:cNvSpPr/>
            <p:nvPr/>
          </p:nvSpPr>
          <p:spPr>
            <a:xfrm>
              <a:off x="0" y="5557750"/>
              <a:ext cx="4394200" cy="3048001"/>
            </a:xfrm>
            <a:prstGeom prst="rect">
              <a:avLst/>
            </a:prstGeom>
            <a:solidFill>
              <a:srgbClr val="11B2CF">
                <a:alpha val="0"/>
              </a:srgbClr>
            </a:solidFill>
            <a:ln w="38100" cap="flat">
              <a:solidFill>
                <a:srgbClr val="11B2C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46" name="20"/>
            <p:cNvSpPr/>
            <p:nvPr/>
          </p:nvSpPr>
          <p:spPr>
            <a:xfrm>
              <a:off x="190500" y="7907250"/>
              <a:ext cx="40005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0" sz="60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b="1">
                  <a:latin typeface="Helvetica"/>
                  <a:ea typeface="Helvetica"/>
                  <a:cs typeface="Helvetica"/>
                  <a:sym typeface="Helvetica"/>
                </a:rPr>
                <a:t>20</a:t>
              </a:r>
            </a:p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151" name="Seskupit"/>
          <p:cNvGrpSpPr/>
          <p:nvPr/>
        </p:nvGrpSpPr>
        <p:grpSpPr>
          <a:xfrm>
            <a:off x="15621000" y="8288917"/>
            <a:ext cx="4394200" cy="4127501"/>
            <a:chOff x="0" y="355600"/>
            <a:chExt cx="4394200" cy="4127500"/>
          </a:xfrm>
        </p:grpSpPr>
        <p:sp>
          <p:nvSpPr>
            <p:cNvPr id="148" name="Počet oddělení"/>
            <p:cNvSpPr/>
            <p:nvPr/>
          </p:nvSpPr>
          <p:spPr>
            <a:xfrm>
              <a:off x="2247079" y="35560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Počet oddělení</a:t>
              </a:r>
            </a:p>
          </p:txBody>
        </p:sp>
        <p:sp>
          <p:nvSpPr>
            <p:cNvPr id="149" name="Obdélník"/>
            <p:cNvSpPr/>
            <p:nvPr/>
          </p:nvSpPr>
          <p:spPr>
            <a:xfrm>
              <a:off x="0" y="1435100"/>
              <a:ext cx="4394200" cy="3048001"/>
            </a:xfrm>
            <a:prstGeom prst="rect">
              <a:avLst/>
            </a:prstGeom>
            <a:solidFill>
              <a:srgbClr val="11B2CF">
                <a:alpha val="0"/>
              </a:srgbClr>
            </a:solidFill>
            <a:ln w="38100" cap="flat">
              <a:solidFill>
                <a:srgbClr val="11B2C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50" name="8"/>
            <p:cNvSpPr/>
            <p:nvPr/>
          </p:nvSpPr>
          <p:spPr>
            <a:xfrm>
              <a:off x="196849" y="3737797"/>
              <a:ext cx="40005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0" sz="60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b="1">
                  <a:latin typeface="Helvetica"/>
                  <a:ea typeface="Helvetica"/>
                  <a:cs typeface="Helvetica"/>
                  <a:sym typeface="Helvetica"/>
                </a:rPr>
                <a:t>8</a:t>
              </a:r>
            </a:p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157" name="Seskupit"/>
          <p:cNvGrpSpPr/>
          <p:nvPr/>
        </p:nvGrpSpPr>
        <p:grpSpPr>
          <a:xfrm>
            <a:off x="4368800" y="3944328"/>
            <a:ext cx="4394200" cy="8472090"/>
            <a:chOff x="0" y="0"/>
            <a:chExt cx="4394200" cy="8472088"/>
          </a:xfrm>
        </p:grpSpPr>
        <p:grpSp>
          <p:nvGrpSpPr>
            <p:cNvPr id="154" name="Seskupit"/>
            <p:cNvGrpSpPr/>
            <p:nvPr/>
          </p:nvGrpSpPr>
          <p:grpSpPr>
            <a:xfrm>
              <a:off x="606362" y="0"/>
              <a:ext cx="3127193" cy="5731594"/>
              <a:chOff x="102757" y="0"/>
              <a:chExt cx="3127192" cy="5731594"/>
            </a:xfrm>
          </p:grpSpPr>
          <p:sp>
            <p:nvSpPr>
              <p:cNvPr id="152" name="Počet…"/>
              <p:cNvSpPr/>
              <p:nvPr/>
            </p:nvSpPr>
            <p:spPr>
              <a:xfrm>
                <a:off x="1666354" y="4461594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40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Počet </a:t>
                </a:r>
              </a:p>
              <a:p>
                <a:pPr>
                  <a:defRPr sz="40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zaměstnanců</a:t>
                </a:r>
              </a:p>
            </p:txBody>
          </p:sp>
          <p:pic>
            <p:nvPicPr>
              <p:cNvPr id="153" name="privest-navstevniky-na-web100-01.png" descr="privest-navstevniky-na-web100-01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02757" y="0"/>
                <a:ext cx="3127194" cy="31271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5" name="Obdélník"/>
            <p:cNvSpPr/>
            <p:nvPr/>
          </p:nvSpPr>
          <p:spPr>
            <a:xfrm>
              <a:off x="0" y="5424088"/>
              <a:ext cx="4394200" cy="3048001"/>
            </a:xfrm>
            <a:prstGeom prst="rect">
              <a:avLst/>
            </a:prstGeom>
            <a:solidFill>
              <a:srgbClr val="11B2CF">
                <a:alpha val="0"/>
              </a:srgbClr>
            </a:solidFill>
            <a:ln w="38100" cap="flat">
              <a:solidFill>
                <a:srgbClr val="11B2C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56" name="30"/>
            <p:cNvSpPr/>
            <p:nvPr/>
          </p:nvSpPr>
          <p:spPr>
            <a:xfrm>
              <a:off x="196849" y="7472079"/>
              <a:ext cx="40005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6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30</a:t>
              </a:r>
            </a:p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pic>
        <p:nvPicPr>
          <p:cNvPr id="158" name="in-creative-color.png" descr="in-creative-colo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694370" y="0"/>
            <a:ext cx="3665013" cy="949673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Číslo snímku"/>
          <p:cNvSpPr txBox="1"/>
          <p:nvPr>
            <p:ph type="sldNum" sz="quarter" idx="4294967295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0" name="eefe_Kreslicí plátno 1.png" descr="eefe_Kreslicí plátno 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052251" y="4025296"/>
            <a:ext cx="3359268" cy="2695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6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50"/>
                            </p:stCondLst>
                            <p:childTnLst>
                              <p:par>
                                <p:cTn id="14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Class="entr" nodeType="after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50"/>
                            </p:stCondLst>
                            <p:childTnLst>
                              <p:par>
                                <p:cTn id="22" presetClass="entr" nodeType="after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0"/>
                            </p:stCondLst>
                            <p:childTnLst>
                              <p:par>
                                <p:cTn id="27" presetClass="entr" nodeType="after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350"/>
                            </p:stCondLst>
                            <p:childTnLst>
                              <p:par>
                                <p:cTn id="32" presetClass="entr" nodeType="afterEffect" presetSubtype="8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" grpId="5"/>
      <p:bldP build="whole" bldLvl="1" animBg="1" rev="0" advAuto="0" spid="160" grpId="7"/>
      <p:bldP build="whole" bldLvl="1" animBg="1" rev="0" advAuto="0" spid="157" grpId="4"/>
      <p:bldP build="whole" bldLvl="1" animBg="1" rev="0" advAuto="0" spid="138" grpId="2"/>
      <p:bldP build="whole" bldLvl="1" animBg="1" rev="0" advAuto="0" spid="142" grpId="1"/>
      <p:bldP build="whole" bldLvl="1" animBg="1" rev="0" advAuto="0" spid="151" grpId="6"/>
      <p:bldP build="whole" bldLvl="1" animBg="1" rev="0" advAuto="0" spid="139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Seskupit"/>
          <p:cNvGrpSpPr/>
          <p:nvPr/>
        </p:nvGrpSpPr>
        <p:grpSpPr>
          <a:xfrm>
            <a:off x="-2159636" y="1117593"/>
            <a:ext cx="14351001" cy="1549407"/>
            <a:chOff x="0" y="-6"/>
            <a:chExt cx="14351000" cy="1549406"/>
          </a:xfrm>
        </p:grpSpPr>
        <p:sp>
          <p:nvSpPr>
            <p:cNvPr id="162" name="Obdélník"/>
            <p:cNvSpPr/>
            <p:nvPr/>
          </p:nvSpPr>
          <p:spPr>
            <a:xfrm>
              <a:off x="2159635" y="1168400"/>
              <a:ext cx="10388601" cy="381000"/>
            </a:xfrm>
            <a:prstGeom prst="rect">
              <a:avLst/>
            </a:prstGeom>
            <a:solidFill>
              <a:srgbClr val="11B2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63" name="S čím pracujeme?"/>
            <p:cNvSpPr txBox="1"/>
            <p:nvPr/>
          </p:nvSpPr>
          <p:spPr>
            <a:xfrm>
              <a:off x="0" y="-7"/>
              <a:ext cx="14351000" cy="1168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0" sz="70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b="1">
                  <a:latin typeface="Helvetica"/>
                  <a:ea typeface="Helvetica"/>
                  <a:cs typeface="Helvetica"/>
                  <a:sym typeface="Helvetica"/>
                </a:rPr>
                <a:t>S čím</a:t>
              </a:r>
              <a:r>
                <a:t> pracujeme?</a:t>
              </a:r>
            </a:p>
          </p:txBody>
        </p:sp>
      </p:grpSp>
      <p:pic>
        <p:nvPicPr>
          <p:cNvPr id="165" name="glyph-logo_May2016.png" descr="glyph-logo_May20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10000" y="1244600"/>
            <a:ext cx="1422400" cy="1422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youtube.png" descr="youtub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50300" y="5091472"/>
            <a:ext cx="1841500" cy="1280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Facebook_logo_36x36.svg.png" descr="Facebook_logo_36x36.sv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25900" y="11201400"/>
            <a:ext cx="1447800" cy="144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ecomail.jpg" descr="ecomail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443700" y="10604500"/>
            <a:ext cx="1828800" cy="182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dataweps.png" descr="dataweps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491200" y="1985031"/>
            <a:ext cx="3619500" cy="1162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stažený soubor.png" descr="stažený soubor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332700" y="8699500"/>
            <a:ext cx="3559629" cy="167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zbozi.cz_.png" descr="zbozi.cz_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842500" y="5308600"/>
            <a:ext cx="4064000" cy="213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sklik-logo.png" descr="sklik-logo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299700" y="6375400"/>
            <a:ext cx="3429000" cy="342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Hotjar-2.jpg" descr="Hotjar-2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531600" y="8572500"/>
            <a:ext cx="2501900" cy="2501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col_logo_modra_ai__1_page_.png" descr="col_logo_modra_ai__1_page_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1031200" y="7454900"/>
            <a:ext cx="2794000" cy="737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logo-1-1024x165.jpg" descr="logo-1-1024x165.jp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922221" y="3657600"/>
            <a:ext cx="3188932" cy="513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Google-Tag-Manager.png" descr="Google-Tag-Manager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1262993" y="3302000"/>
            <a:ext cx="2970325" cy="1734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logo_lockup_analytics_icon_vertical_black_2x.png" descr="logo_lockup_analytics_icon_vertical_black_2x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3469585" y="1512001"/>
            <a:ext cx="2717408" cy="205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stažený soubor (1).png" descr="stažený soubor (1)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3804900" y="10642600"/>
            <a:ext cx="1651000" cy="165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n-creative-color.png" descr="in-creative-color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0694370" y="0"/>
            <a:ext cx="3665013" cy="949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Google_Partners_logo.jpg" descr="Google_Partners_logo.jp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-25400" y="10172229"/>
            <a:ext cx="10325100" cy="356917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Jsme certifikovaným partnerem  Googlu. I ten nám pomáhá pracovat pro váš úspěch."/>
          <p:cNvSpPr txBox="1"/>
          <p:nvPr/>
        </p:nvSpPr>
        <p:spPr>
          <a:xfrm>
            <a:off x="1053111" y="5371937"/>
            <a:ext cx="6324601" cy="3302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35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Jsme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certifikovaným partnerem  Googlu.</a:t>
            </a:r>
            <a:r>
              <a:t> I ten nám pomáhá pracovat pro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váš úspěch.</a:t>
            </a:r>
          </a:p>
          <a:p>
            <a:pPr>
              <a:defRPr b="0" sz="35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184" name="Seskupit"/>
          <p:cNvGrpSpPr/>
          <p:nvPr/>
        </p:nvGrpSpPr>
        <p:grpSpPr>
          <a:xfrm>
            <a:off x="13970000" y="3924300"/>
            <a:ext cx="6502400" cy="6819911"/>
            <a:chOff x="0" y="0"/>
            <a:chExt cx="6502400" cy="6819910"/>
          </a:xfrm>
        </p:grpSpPr>
        <p:sp>
          <p:nvSpPr>
            <p:cNvPr id="182" name="Pro každou marketingovou disciplínu používáme sadu pečlivě vybraných nástrojů…"/>
            <p:cNvSpPr txBox="1"/>
            <p:nvPr/>
          </p:nvSpPr>
          <p:spPr>
            <a:xfrm>
              <a:off x="872236" y="850889"/>
              <a:ext cx="4762501" cy="5969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0" sz="35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Pro každou </a:t>
              </a:r>
              <a:r>
                <a:rPr b="1">
                  <a:latin typeface="Helvetica"/>
                  <a:ea typeface="Helvetica"/>
                  <a:cs typeface="Helvetica"/>
                  <a:sym typeface="Helvetica"/>
                </a:rPr>
                <a:t>marketingovou disciplínu</a:t>
              </a:r>
              <a:r>
                <a:t> používáme </a:t>
              </a:r>
              <a:r>
                <a:rPr b="1">
                  <a:latin typeface="Helvetica"/>
                  <a:ea typeface="Helvetica"/>
                  <a:cs typeface="Helvetica"/>
                  <a:sym typeface="Helvetica"/>
                </a:rPr>
                <a:t>sadu pečlivě vybraných nástrojů </a:t>
              </a:r>
              <a:endParaRPr b="1">
                <a:latin typeface="Helvetica"/>
                <a:ea typeface="Helvetica"/>
                <a:cs typeface="Helvetica"/>
                <a:sym typeface="Helvetica"/>
              </a:endParaRPr>
            </a:p>
            <a:p>
              <a:pPr>
                <a:defRPr b="0" sz="35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b="1">
                  <a:latin typeface="Helvetica"/>
                  <a:ea typeface="Helvetica"/>
                  <a:cs typeface="Helvetica"/>
                  <a:sym typeface="Helvetica"/>
                </a:rPr>
                <a:t>a kanálů. </a:t>
              </a:r>
              <a:r>
                <a:t>Můžeme tak pro vás vytáhnout </a:t>
              </a:r>
            </a:p>
            <a:p>
              <a:pPr>
                <a:defRPr b="0" sz="35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z online prostoru </a:t>
              </a:r>
              <a:r>
                <a:rPr b="1">
                  <a:latin typeface="Helvetica"/>
                  <a:ea typeface="Helvetica"/>
                  <a:cs typeface="Helvetica"/>
                  <a:sym typeface="Helvetica"/>
                </a:rPr>
                <a:t>maximum</a:t>
              </a:r>
              <a:r>
                <a:t>.</a:t>
              </a:r>
            </a:p>
            <a:p>
              <a:pPr>
                <a:defRPr b="0" sz="35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83" name="Kruh"/>
            <p:cNvSpPr/>
            <p:nvPr/>
          </p:nvSpPr>
          <p:spPr>
            <a:xfrm>
              <a:off x="0" y="0"/>
              <a:ext cx="6502400" cy="6502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50800" cap="rnd">
              <a:solidFill>
                <a:srgbClr val="11B2CF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187" name="Spojnice"/>
          <p:cNvSpPr/>
          <p:nvPr/>
        </p:nvSpPr>
        <p:spPr>
          <a:xfrm>
            <a:off x="7747000" y="6502400"/>
            <a:ext cx="1634437" cy="3669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25" h="21600" fill="norm" stroke="1" extrusionOk="0">
                <a:moveTo>
                  <a:pt x="0" y="0"/>
                </a:moveTo>
                <a:cubicBezTo>
                  <a:pt x="20782" y="5326"/>
                  <a:pt x="21600" y="12526"/>
                  <a:pt x="2453" y="21600"/>
                </a:cubicBezTo>
              </a:path>
            </a:pathLst>
          </a:custGeom>
          <a:ln w="76200">
            <a:solidFill>
              <a:srgbClr val="11B2CF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sp>
        <p:nvSpPr>
          <p:cNvPr id="186" name="Číslo snímku"/>
          <p:cNvSpPr txBox="1"/>
          <p:nvPr>
            <p:ph type="sldNum" sz="quarter" idx="4294967295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50"/>
                            </p:stCondLst>
                            <p:childTnLst>
                              <p:par>
                                <p:cTn id="20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0"/>
                            </p:stCondLst>
                            <p:childTnLst>
                              <p:par>
                                <p:cTn id="25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50"/>
                            </p:stCondLst>
                            <p:childTnLst>
                              <p:par>
                                <p:cTn id="30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Class="entr" nodeType="after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50"/>
                            </p:stCondLst>
                            <p:childTnLst>
                              <p:par>
                                <p:cTn id="40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50"/>
                            </p:stCondLst>
                            <p:childTnLst>
                              <p:par>
                                <p:cTn id="45" presetClass="entr" nodeType="after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150"/>
                            </p:stCondLst>
                            <p:childTnLst>
                              <p:par>
                                <p:cTn id="50" presetClass="entr" nodeType="after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450"/>
                            </p:stCondLst>
                            <p:childTnLst>
                              <p:par>
                                <p:cTn id="55" presetClass="entr" nodeType="after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750"/>
                            </p:stCondLst>
                            <p:childTnLst>
                              <p:par>
                                <p:cTn id="60" presetClass="entr" nodeType="after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50"/>
                            </p:stCondLst>
                            <p:childTnLst>
                              <p:par>
                                <p:cTn id="65" presetClass="entr" nodeType="after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350"/>
                            </p:stCondLst>
                            <p:childTnLst>
                              <p:par>
                                <p:cTn id="70" presetClass="entr" nodeType="after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650"/>
                            </p:stCondLst>
                            <p:childTnLst>
                              <p:par>
                                <p:cTn id="75" presetClass="entr" nodeType="after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950"/>
                            </p:stCondLst>
                            <p:childTnLst>
                              <p:par>
                                <p:cTn id="80" presetClass="entr" nodeType="afterEffect" presetSubtype="32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950"/>
                            </p:stCondLst>
                            <p:childTnLst>
                              <p:par>
                                <p:cTn id="85" presetClass="entr" nodeType="afterEffect" presetSubtype="10" presetID="1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950"/>
                            </p:stCondLst>
                            <p:childTnLst>
                              <p:par>
                                <p:cTn id="90" presetClass="entr" nodeType="afterEffect" presetSubtype="0" presetID="1" grpId="18" fill="hold">
                                  <p:stCondLst>
                                    <p:cond delay="3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250"/>
                            </p:stCondLst>
                            <p:childTnLst>
                              <p:par>
                                <p:cTn id="93" presetClass="entr" nodeType="after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11"/>
      <p:bldP build="whole" bldLvl="1" animBg="1" rev="0" advAuto="0" spid="168" grpId="8"/>
      <p:bldP build="whole" bldLvl="1" animBg="1" rev="0" advAuto="0" spid="177" grpId="15"/>
      <p:bldP build="whole" bldLvl="1" animBg="1" rev="0" advAuto="0" spid="180" grpId="17"/>
      <p:bldP build="whole" bldLvl="1" animBg="1" rev="0" advAuto="0" spid="170" grpId="7"/>
      <p:bldP build="whole" bldLvl="1" animBg="1" rev="0" advAuto="0" spid="174" grpId="6"/>
      <p:bldP build="whole" bldLvl="1" animBg="1" rev="0" advAuto="0" spid="166" grpId="5"/>
      <p:bldP build="whole" bldLvl="1" animBg="1" rev="0" advAuto="0" spid="165" grpId="2"/>
      <p:bldP build="whole" bldLvl="1" animBg="1" rev="0" advAuto="0" spid="169" grpId="3"/>
      <p:bldP build="whole" bldLvl="1" animBg="1" rev="0" advAuto="0" spid="171" grpId="13"/>
      <p:bldP build="whole" bldLvl="1" animBg="1" rev="0" advAuto="0" spid="176" grpId="14"/>
      <p:bldP build="whole" bldLvl="1" animBg="1" rev="0" advAuto="0" spid="175" grpId="4"/>
      <p:bldP build="whole" bldLvl="1" animBg="1" rev="0" advAuto="0" spid="184" grpId="16"/>
      <p:bldP build="whole" bldLvl="1" animBg="1" rev="0" advAuto="0" spid="187" grpId="19"/>
      <p:bldP build="whole" bldLvl="1" animBg="1" rev="0" advAuto="0" spid="172" grpId="12"/>
      <p:bldP build="whole" bldLvl="1" animBg="1" rev="0" advAuto="0" spid="164" grpId="1"/>
      <p:bldP build="whole" bldLvl="1" animBg="1" rev="0" advAuto="0" spid="181" grpId="18"/>
      <p:bldP build="whole" bldLvl="1" animBg="1" rev="0" advAuto="0" spid="167" grpId="9"/>
      <p:bldP build="whole" bldLvl="1" animBg="1" rev="0" advAuto="0" spid="178" grpId="1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ople_Kreslicí plátno 1.png" descr="ople_Kreslicí plátno 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74906" y="4202358"/>
            <a:ext cx="16102388" cy="129185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" name="Seskupit"/>
          <p:cNvGrpSpPr/>
          <p:nvPr/>
        </p:nvGrpSpPr>
        <p:grpSpPr>
          <a:xfrm>
            <a:off x="-2159636" y="1117593"/>
            <a:ext cx="14351001" cy="1549407"/>
            <a:chOff x="0" y="-6"/>
            <a:chExt cx="14351000" cy="1549406"/>
          </a:xfrm>
        </p:grpSpPr>
        <p:sp>
          <p:nvSpPr>
            <p:cNvPr id="192" name="Obdélník"/>
            <p:cNvSpPr/>
            <p:nvPr/>
          </p:nvSpPr>
          <p:spPr>
            <a:xfrm>
              <a:off x="2159635" y="1168400"/>
              <a:ext cx="10388601" cy="381000"/>
            </a:xfrm>
            <a:prstGeom prst="rect">
              <a:avLst/>
            </a:prstGeom>
            <a:solidFill>
              <a:srgbClr val="11B2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93" name="Naše reference"/>
            <p:cNvSpPr txBox="1"/>
            <p:nvPr/>
          </p:nvSpPr>
          <p:spPr>
            <a:xfrm>
              <a:off x="0" y="-7"/>
              <a:ext cx="14351000" cy="1168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0" sz="70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Naše </a:t>
              </a:r>
              <a:r>
                <a:rPr b="1">
                  <a:latin typeface="Helvetica"/>
                  <a:ea typeface="Helvetica"/>
                  <a:cs typeface="Helvetica"/>
                  <a:sym typeface="Helvetica"/>
                </a:rPr>
                <a:t>reference</a:t>
              </a:r>
            </a:p>
          </p:txBody>
        </p:sp>
      </p:grpSp>
      <p:sp>
        <p:nvSpPr>
          <p:cNvPr id="195" name="Spokojení klienti jsou tím hlavním ukazatelem toho, že jdeme správnou cestou. Podívejte se, jakým firmám pomáháme ukázat se online."/>
          <p:cNvSpPr txBox="1"/>
          <p:nvPr/>
        </p:nvSpPr>
        <p:spPr>
          <a:xfrm>
            <a:off x="11722100" y="9912343"/>
            <a:ext cx="12115800" cy="4711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spcBef>
                <a:spcPts val="4500"/>
              </a:spcBef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Spokojení klienti </a:t>
            </a:r>
            <a:r>
              <a:t>jsou tím hlavním ukazatelem toho, že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jdeme správnou cestou</a:t>
            </a:r>
            <a:r>
              <a:t>. Podívejte se, jakým firmám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pomáháme ukázat se online.</a:t>
            </a:r>
          </a:p>
          <a:p>
            <a:pPr algn="just">
              <a:spcBef>
                <a:spcPts val="4500"/>
              </a:spcBef>
              <a:defRPr b="0" sz="32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>
              <a:spcBef>
                <a:spcPts val="4500"/>
              </a:spcBef>
              <a:defRPr b="0" sz="3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96" name="in-creative-color.png" descr="in-creative-colo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694370" y="0"/>
            <a:ext cx="3665013" cy="949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1200px-McDonald's_Golden_Arches.svg.png" descr="1200px-McDonald's_Golden_Arches.sv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17141" y="3592155"/>
            <a:ext cx="2644442" cy="2316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roben-logo-png-transparent.png" descr="roben-logo-png-transparen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711311" y="5158613"/>
            <a:ext cx="3971170" cy="3971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rivest-navstevniky-na-web100-01.png" descr="privest-navstevniky-na-web100-0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79600" y="7569200"/>
            <a:ext cx="7747000" cy="774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2000px-Internorm_Logo.svg_.png" descr="2000px-Internorm_Logo.svg_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88429" y="4098528"/>
            <a:ext cx="4194512" cy="1048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KitchenAid-Logo.jpg" descr="KitchenAid-Logo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618604" y="6719871"/>
            <a:ext cx="4041516" cy="1208847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Číslo snímku"/>
          <p:cNvSpPr txBox="1"/>
          <p:nvPr>
            <p:ph type="sldNum" sz="quarter" idx="4294967295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3" name="u6hOGac-KvAmOBUAo_PDiC4ujf5DNJ2Bm_TTnM2ylrf4NmB-Rs4NBSaniC6OF4lymK_rYBaCdnsnBE0MGIxjQhmUQoqwqylrWvTGjHEZCehbkQQ03C_pjTC0jP8V7y5a9e_BQXEC.png" descr="u6hOGac-KvAmOBUAo_PDiC4ujf5DNJ2Bm_TTnM2ylrf4NmB-Rs4NBSaniC6OF4lymK_rYBaCdnsnBE0MGIxjQhmUQoqwqylrWvTGjHEZCehbkQQ03C_pjTC0jP8V7y5a9e_BQXEC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397808" y="5793109"/>
            <a:ext cx="3575815" cy="2702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mFa4CzHBXKRTQ5vV_75LBTDwpej386YEplmhac6LIF3N3faH-aw9huUsjUhnCZA8Zr-peJLNWQQngQGqIj-PJLh89BFBcHvvnwrUEX7PL6P5JTiVIVSwrlix5NyFFubpJOJDCbak.jpg" descr="mFa4CzHBXKRTQ5vV_75LBTDwpej386YEplmhac6LIF3N3faH-aw9huUsjUhnCZA8Zr-peJLNWQQngQGqIj-PJLh89BFBcHvvnwrUEX7PL6P5JTiVIVSwrlix5NyFFubpJOJDCbak.jpg"/>
          <p:cNvPicPr>
            <a:picLocks noChangeAspect="1"/>
          </p:cNvPicPr>
          <p:nvPr/>
        </p:nvPicPr>
        <p:blipFill>
          <a:blip r:embed="rId10">
            <a:extLst/>
          </a:blip>
          <a:srcRect l="2888" t="2911" r="81940" b="82976"/>
          <a:stretch>
            <a:fillRect/>
          </a:stretch>
        </p:blipFill>
        <p:spPr>
          <a:xfrm>
            <a:off x="19420169" y="5995443"/>
            <a:ext cx="2469936" cy="2297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quhJW1_IxVJohdL6tH3uxPLbKSEk8WCjH2Cbq2dKwqUPh-Z-JTBdN2MgkyCWfaUTwFDCCQxFVaifj3F1LudoIhBSiAD62oizQkSj7E8X8KmAm92st4x-AZWIwC9h8vS6jTt6TW9H.png" descr="quhJW1_IxVJohdL6tH3uxPLbKSEk8WCjH2Cbq2dKwqUPh-Z-JTBdN2MgkyCWfaUTwFDCCQxFVaifj3F1LudoIhBSiAD62oizQkSj7E8X8KmAm92st4x-AZWIwC9h8vS6jTt6TW9H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3905994" y="3828188"/>
            <a:ext cx="7402438" cy="1844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4" presetID="7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Class="entr" nodeType="afterEffect" presetSubtype="2" presetID="7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8" grpId="8"/>
      <p:bldP build="whole" bldLvl="1" animBg="1" rev="0" advAuto="0" spid="195" grpId="11"/>
      <p:bldP build="whole" bldLvl="1" animBg="1" rev="0" advAuto="0" spid="201" grpId="6"/>
      <p:bldP build="whole" bldLvl="1" animBg="1" rev="0" advAuto="0" spid="205" grpId="5"/>
      <p:bldP build="whole" bldLvl="1" animBg="1" rev="0" advAuto="0" spid="197" grpId="3"/>
      <p:bldP build="whole" bldLvl="1" animBg="1" rev="0" advAuto="0" spid="199" grpId="2"/>
      <p:bldP build="whole" bldLvl="1" animBg="1" rev="0" advAuto="0" spid="204" grpId="9"/>
      <p:bldP build="whole" bldLvl="1" animBg="1" rev="0" advAuto="0" spid="200" grpId="4"/>
      <p:bldP build="whole" bldLvl="1" animBg="1" rev="0" advAuto="0" spid="203" grpId="7"/>
      <p:bldP build="whole" bldLvl="1" animBg="1" rev="0" advAuto="0" spid="191" grpId="10"/>
      <p:bldP build="whole" bldLvl="1" animBg="1" rev="0" advAuto="0" spid="19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n-creative-color.png" descr="in-creative-colo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94370" y="0"/>
            <a:ext cx="3665013" cy="949673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Číslo snímku"/>
          <p:cNvSpPr txBox="1"/>
          <p:nvPr>
            <p:ph type="sldNum" sz="quarter" idx="4294967295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9" name="vasen_g-03.png" descr="vasen_g-0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7557" y="7007824"/>
            <a:ext cx="9906810" cy="5186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Snímek obrazovky 2020-01-29 v 16.07.09.png" descr="Snímek obrazovky 2020-01-29 v 16.07.09.png"/>
          <p:cNvPicPr>
            <a:picLocks noChangeAspect="1"/>
          </p:cNvPicPr>
          <p:nvPr/>
        </p:nvPicPr>
        <p:blipFill>
          <a:blip r:embed="rId4">
            <a:extLst/>
          </a:blip>
          <a:srcRect l="0" t="2464" r="1050" b="1658"/>
          <a:stretch>
            <a:fillRect/>
          </a:stretch>
        </p:blipFill>
        <p:spPr>
          <a:xfrm>
            <a:off x="12675620" y="848292"/>
            <a:ext cx="9800448" cy="5073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Snímek obrazovky 2020-01-29 v 16.07.43.png" descr="Snímek obrazovky 2020-01-29 v 16.07.4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465694" y="7236348"/>
            <a:ext cx="9592073" cy="5073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Snímek obrazovky 2021-01-22 v 12.17.33.png" descr="Snímek obrazovky 2021-01-22 v 12.17.3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85578" y="791912"/>
            <a:ext cx="9930769" cy="5125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n-creative-color.png" descr="in-creative-colo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94370" y="0"/>
            <a:ext cx="3665013" cy="949673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Číslo snímku"/>
          <p:cNvSpPr txBox="1"/>
          <p:nvPr>
            <p:ph type="sldNum" sz="quarter" idx="4294967295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6" name="Snímek obrazovky 2021-01-22 v 12.17.19.png" descr="Snímek obrazovky 2021-01-22 v 12.17.1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86542" y="4321978"/>
            <a:ext cx="9607363" cy="5072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Snímek obrazovky 2021-01-22 v 12.16.52.png" descr="Snímek obrazovky 2021-01-22 v 12.16.5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89222" y="7344698"/>
            <a:ext cx="9479845" cy="4990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Snímek obrazovky 2021-01-22 v 12.16.13.png" descr="Snímek obrazovky 2021-01-22 v 12.16.1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02330" y="1476010"/>
            <a:ext cx="9253628" cy="49285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Seskupit"/>
          <p:cNvGrpSpPr/>
          <p:nvPr/>
        </p:nvGrpSpPr>
        <p:grpSpPr>
          <a:xfrm>
            <a:off x="-2159636" y="1117593"/>
            <a:ext cx="14351001" cy="1549407"/>
            <a:chOff x="0" y="-6"/>
            <a:chExt cx="14351000" cy="1549406"/>
          </a:xfrm>
        </p:grpSpPr>
        <p:sp>
          <p:nvSpPr>
            <p:cNvPr id="220" name="Obdélník"/>
            <p:cNvSpPr/>
            <p:nvPr/>
          </p:nvSpPr>
          <p:spPr>
            <a:xfrm>
              <a:off x="2159635" y="1168400"/>
              <a:ext cx="10388601" cy="381000"/>
            </a:xfrm>
            <a:prstGeom prst="rect">
              <a:avLst/>
            </a:prstGeom>
            <a:solidFill>
              <a:srgbClr val="11B2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21" name="Průběh spolupráce"/>
            <p:cNvSpPr txBox="1"/>
            <p:nvPr/>
          </p:nvSpPr>
          <p:spPr>
            <a:xfrm>
              <a:off x="0" y="-7"/>
              <a:ext cx="14351000" cy="1168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0" sz="70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b="1">
                  <a:latin typeface="Helvetica"/>
                  <a:ea typeface="Helvetica"/>
                  <a:cs typeface="Helvetica"/>
                  <a:sym typeface="Helvetica"/>
                </a:rPr>
                <a:t>Průběh</a:t>
              </a:r>
              <a:r>
                <a:t> spolupráce</a:t>
              </a:r>
            </a:p>
          </p:txBody>
        </p:sp>
      </p:grpSp>
      <p:sp>
        <p:nvSpPr>
          <p:cNvPr id="223" name="Čára"/>
          <p:cNvSpPr/>
          <p:nvPr/>
        </p:nvSpPr>
        <p:spPr>
          <a:xfrm>
            <a:off x="10507899" y="4769678"/>
            <a:ext cx="1816100" cy="2032"/>
          </a:xfrm>
          <a:prstGeom prst="line">
            <a:avLst/>
          </a:prstGeom>
          <a:ln w="76200">
            <a:solidFill>
              <a:srgbClr val="FFC926"/>
            </a:solidFill>
            <a:miter lim="400000"/>
            <a:tailEnd type="arrow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4" name="Čára"/>
          <p:cNvSpPr/>
          <p:nvPr/>
        </p:nvSpPr>
        <p:spPr>
          <a:xfrm>
            <a:off x="16459200" y="4761484"/>
            <a:ext cx="1816100" cy="2032"/>
          </a:xfrm>
          <a:prstGeom prst="line">
            <a:avLst/>
          </a:prstGeom>
          <a:ln w="76200">
            <a:solidFill>
              <a:srgbClr val="FFC926"/>
            </a:solidFill>
            <a:miter lim="400000"/>
            <a:tailEnd type="arrow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5" name="Čára"/>
          <p:cNvSpPr/>
          <p:nvPr/>
        </p:nvSpPr>
        <p:spPr>
          <a:xfrm>
            <a:off x="10439400" y="10209784"/>
            <a:ext cx="1816100" cy="2032"/>
          </a:xfrm>
          <a:prstGeom prst="line">
            <a:avLst/>
          </a:prstGeom>
          <a:ln w="76200">
            <a:solidFill>
              <a:srgbClr val="FFC926"/>
            </a:solidFill>
            <a:miter lim="400000"/>
            <a:tailEnd type="arrow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6" name="Čára"/>
          <p:cNvSpPr/>
          <p:nvPr/>
        </p:nvSpPr>
        <p:spPr>
          <a:xfrm>
            <a:off x="16395700" y="10197084"/>
            <a:ext cx="1816100" cy="2032"/>
          </a:xfrm>
          <a:prstGeom prst="line">
            <a:avLst/>
          </a:prstGeom>
          <a:ln w="76200">
            <a:solidFill>
              <a:srgbClr val="FFC926"/>
            </a:solidFill>
            <a:miter lim="400000"/>
            <a:tailEnd type="arrow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229" name="Seskupit"/>
          <p:cNvGrpSpPr/>
          <p:nvPr/>
        </p:nvGrpSpPr>
        <p:grpSpPr>
          <a:xfrm>
            <a:off x="4660900" y="3429000"/>
            <a:ext cx="6324600" cy="4908551"/>
            <a:chOff x="0" y="0"/>
            <a:chExt cx="6324600" cy="4908550"/>
          </a:xfrm>
        </p:grpSpPr>
        <p:pic>
          <p:nvPicPr>
            <p:cNvPr id="227" name="f_Kreslicí plátno 1.png" descr="f_Kreslicí plátno 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92241" y="0"/>
              <a:ext cx="3340118" cy="2679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8" name="Seznámíme se"/>
            <p:cNvSpPr txBox="1"/>
            <p:nvPr/>
          </p:nvSpPr>
          <p:spPr>
            <a:xfrm>
              <a:off x="0" y="2978150"/>
              <a:ext cx="6324600" cy="19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0" sz="4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Seznámíme se</a:t>
              </a:r>
            </a:p>
            <a:p>
              <a:pPr>
                <a:defRPr b="0" sz="40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232" name="Seskupit"/>
          <p:cNvGrpSpPr/>
          <p:nvPr/>
        </p:nvGrpSpPr>
        <p:grpSpPr>
          <a:xfrm>
            <a:off x="11163300" y="3192616"/>
            <a:ext cx="6324600" cy="5144935"/>
            <a:chOff x="0" y="0"/>
            <a:chExt cx="6324600" cy="5144933"/>
          </a:xfrm>
        </p:grpSpPr>
        <p:pic>
          <p:nvPicPr>
            <p:cNvPr id="230" name="e_Kreslicí plátno 1.png" descr="e_Kreslicí plátno 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700161" y="0"/>
              <a:ext cx="2912709" cy="2336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1" name="Analyzujeme"/>
            <p:cNvSpPr txBox="1"/>
            <p:nvPr/>
          </p:nvSpPr>
          <p:spPr>
            <a:xfrm>
              <a:off x="0" y="3214533"/>
              <a:ext cx="6324600" cy="19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0" sz="4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Analyzujeme</a:t>
              </a:r>
            </a:p>
            <a:p>
              <a:pPr>
                <a:defRPr b="0" sz="40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235" name="Seskupit"/>
          <p:cNvGrpSpPr/>
          <p:nvPr/>
        </p:nvGrpSpPr>
        <p:grpSpPr>
          <a:xfrm>
            <a:off x="17335500" y="3423728"/>
            <a:ext cx="6324600" cy="4913823"/>
            <a:chOff x="0" y="0"/>
            <a:chExt cx="6324600" cy="4913821"/>
          </a:xfrm>
        </p:grpSpPr>
        <p:pic>
          <p:nvPicPr>
            <p:cNvPr id="233" name="eee_Kreslicí plátno 1.png" descr="eee_Kreslicí plátno 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58764" y="0"/>
              <a:ext cx="2611940" cy="2095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" name="Připravujeme"/>
            <p:cNvSpPr txBox="1"/>
            <p:nvPr/>
          </p:nvSpPr>
          <p:spPr>
            <a:xfrm>
              <a:off x="0" y="2983421"/>
              <a:ext cx="6324600" cy="19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0" sz="4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Připravujeme</a:t>
              </a:r>
            </a:p>
            <a:p>
              <a:pPr>
                <a:defRPr b="0" sz="40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238" name="Seskupit"/>
          <p:cNvGrpSpPr/>
          <p:nvPr/>
        </p:nvGrpSpPr>
        <p:grpSpPr>
          <a:xfrm>
            <a:off x="4851400" y="8752351"/>
            <a:ext cx="6324600" cy="4779500"/>
            <a:chOff x="0" y="0"/>
            <a:chExt cx="6324600" cy="4779498"/>
          </a:xfrm>
        </p:grpSpPr>
        <p:pic>
          <p:nvPicPr>
            <p:cNvPr id="236" name="eefe_Kreslicí plátno 1.png" descr="eefe_Kreslicí plátno 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21851" y="0"/>
              <a:ext cx="2960199" cy="2374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7" name="Realizujeme"/>
            <p:cNvSpPr txBox="1"/>
            <p:nvPr/>
          </p:nvSpPr>
          <p:spPr>
            <a:xfrm>
              <a:off x="0" y="2849098"/>
              <a:ext cx="6324600" cy="19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0" sz="4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Realizujeme</a:t>
              </a:r>
            </a:p>
            <a:p>
              <a:pPr>
                <a:defRPr b="0" sz="40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241" name="Seskupit"/>
          <p:cNvGrpSpPr/>
          <p:nvPr/>
        </p:nvGrpSpPr>
        <p:grpSpPr>
          <a:xfrm>
            <a:off x="11353800" y="8928073"/>
            <a:ext cx="6324600" cy="4603778"/>
            <a:chOff x="0" y="0"/>
            <a:chExt cx="6324600" cy="4603776"/>
          </a:xfrm>
        </p:grpSpPr>
        <p:pic>
          <p:nvPicPr>
            <p:cNvPr id="239" name="d_Kreslicí plátno 1.png" descr="d_Kreslicí plátno 1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16809" y="0"/>
              <a:ext cx="2738580" cy="2197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0" name="Optimalizujeme"/>
            <p:cNvSpPr txBox="1"/>
            <p:nvPr/>
          </p:nvSpPr>
          <p:spPr>
            <a:xfrm>
              <a:off x="0" y="2673376"/>
              <a:ext cx="6324600" cy="19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0" sz="4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Optimalizujeme</a:t>
              </a:r>
            </a:p>
            <a:p>
              <a:pPr>
                <a:defRPr b="0" sz="40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244" name="Seskupit"/>
          <p:cNvGrpSpPr/>
          <p:nvPr/>
        </p:nvGrpSpPr>
        <p:grpSpPr>
          <a:xfrm>
            <a:off x="17526000" y="9006088"/>
            <a:ext cx="6324600" cy="4525763"/>
            <a:chOff x="0" y="0"/>
            <a:chExt cx="6324600" cy="4525761"/>
          </a:xfrm>
        </p:grpSpPr>
        <p:pic>
          <p:nvPicPr>
            <p:cNvPr id="242" name="df_Kreslicí plátno 1.png" descr="df_Kreslicí plátno 1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77848" y="0"/>
              <a:ext cx="2627770" cy="2108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3" name="Plníme cíle"/>
            <p:cNvSpPr txBox="1"/>
            <p:nvPr/>
          </p:nvSpPr>
          <p:spPr>
            <a:xfrm>
              <a:off x="0" y="2595361"/>
              <a:ext cx="6324600" cy="19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0" sz="40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Plníme cíle</a:t>
              </a:r>
            </a:p>
            <a:p>
              <a:pPr>
                <a:defRPr b="0" sz="40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247" name="Seskupit"/>
          <p:cNvGrpSpPr/>
          <p:nvPr/>
        </p:nvGrpSpPr>
        <p:grpSpPr>
          <a:xfrm>
            <a:off x="-1828800" y="3187699"/>
            <a:ext cx="7734300" cy="4673601"/>
            <a:chOff x="0" y="0"/>
            <a:chExt cx="7734300" cy="4673600"/>
          </a:xfrm>
        </p:grpSpPr>
        <p:sp>
          <p:nvSpPr>
            <p:cNvPr id="245" name="1"/>
            <p:cNvSpPr txBox="1"/>
            <p:nvPr/>
          </p:nvSpPr>
          <p:spPr>
            <a:xfrm>
              <a:off x="3340100" y="-1"/>
              <a:ext cx="3492500" cy="467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0000">
                  <a:solidFill>
                    <a:srgbClr val="FEC826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246" name="FÁZE"/>
            <p:cNvSpPr txBox="1"/>
            <p:nvPr/>
          </p:nvSpPr>
          <p:spPr>
            <a:xfrm>
              <a:off x="0" y="3009899"/>
              <a:ext cx="7734300" cy="8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5000">
                  <a:solidFill>
                    <a:srgbClr val="FEC826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FÁZE</a:t>
              </a:r>
            </a:p>
          </p:txBody>
        </p:sp>
      </p:grpSp>
      <p:grpSp>
        <p:nvGrpSpPr>
          <p:cNvPr id="250" name="Seskupit"/>
          <p:cNvGrpSpPr/>
          <p:nvPr/>
        </p:nvGrpSpPr>
        <p:grpSpPr>
          <a:xfrm>
            <a:off x="-1866900" y="8445499"/>
            <a:ext cx="7734300" cy="4673601"/>
            <a:chOff x="0" y="0"/>
            <a:chExt cx="7734300" cy="4673600"/>
          </a:xfrm>
        </p:grpSpPr>
        <p:sp>
          <p:nvSpPr>
            <p:cNvPr id="248" name="2"/>
            <p:cNvSpPr txBox="1"/>
            <p:nvPr/>
          </p:nvSpPr>
          <p:spPr>
            <a:xfrm>
              <a:off x="3371850" y="-1"/>
              <a:ext cx="3505200" cy="467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0000">
                  <a:solidFill>
                    <a:srgbClr val="FEC826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249" name="FÁZE"/>
            <p:cNvSpPr txBox="1"/>
            <p:nvPr/>
          </p:nvSpPr>
          <p:spPr>
            <a:xfrm>
              <a:off x="0" y="1943099"/>
              <a:ext cx="7734300" cy="8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5000">
                  <a:solidFill>
                    <a:srgbClr val="FEC826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FÁZE</a:t>
              </a:r>
            </a:p>
          </p:txBody>
        </p:sp>
      </p:grpSp>
      <p:pic>
        <p:nvPicPr>
          <p:cNvPr id="251" name="in-creative-color.png" descr="in-creative-color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694370" y="0"/>
            <a:ext cx="3665013" cy="949673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Číslo snímku"/>
          <p:cNvSpPr txBox="1"/>
          <p:nvPr>
            <p:ph type="sldNum" sz="quarter" idx="4294967295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50"/>
                            </p:stCondLst>
                            <p:childTnLst>
                              <p:par>
                                <p:cTn id="20" presetClass="entr" nodeType="after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50"/>
                            </p:stCondLst>
                            <p:childTnLst>
                              <p:par>
                                <p:cTn id="30" presetClass="entr" nodeType="after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Class="entr" nodeType="after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8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Class="entr" nodeType="after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6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"/>
                            </p:stCondLst>
                            <p:childTnLst>
                              <p:par>
                                <p:cTn id="51" presetClass="entr" nodeType="afterEffect" presetSubtype="8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6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"/>
                            </p:stCondLst>
                            <p:childTnLst>
                              <p:par>
                                <p:cTn id="56" presetClass="entr" nodeType="after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6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"/>
                            </p:stCondLst>
                            <p:childTnLst>
                              <p:par>
                                <p:cTn id="61" presetClass="entr" nodeType="afterEffect" presetSubtype="8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6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400"/>
                            </p:stCondLst>
                            <p:childTnLst>
                              <p:par>
                                <p:cTn id="66" presetClass="entr" nodeType="after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6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2" grpId="5"/>
      <p:bldP build="whole" bldLvl="1" animBg="1" rev="0" advAuto="0" spid="247" grpId="2"/>
      <p:bldP build="whole" bldLvl="1" animBg="1" rev="0" advAuto="0" spid="223" grpId="4"/>
      <p:bldP build="whole" bldLvl="1" animBg="1" rev="0" advAuto="0" spid="241" grpId="11"/>
      <p:bldP build="whole" bldLvl="1" animBg="1" rev="0" advAuto="0" spid="224" grpId="6"/>
      <p:bldP build="whole" bldLvl="1" animBg="1" rev="0" advAuto="0" spid="225" grpId="10"/>
      <p:bldP build="whole" bldLvl="1" animBg="1" rev="0" advAuto="0" spid="226" grpId="12"/>
      <p:bldP build="whole" bldLvl="1" animBg="1" rev="0" advAuto="0" spid="244" grpId="13"/>
      <p:bldP build="whole" bldLvl="1" animBg="1" rev="0" advAuto="0" spid="235" grpId="7"/>
      <p:bldP build="whole" bldLvl="1" animBg="1" rev="0" advAuto="0" spid="250" grpId="8"/>
      <p:bldP build="whole" bldLvl="1" animBg="1" rev="0" advAuto="0" spid="229" grpId="3"/>
      <p:bldP build="whole" bldLvl="1" animBg="1" rev="0" advAuto="0" spid="222" grpId="1"/>
      <p:bldP build="whole" bldLvl="1" animBg="1" rev="0" advAuto="0" spid="238" grpId="9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n-creative-color.png" descr="in-creative-colo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94370" y="0"/>
            <a:ext cx="3665013" cy="949673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Číslo snímku"/>
          <p:cNvSpPr txBox="1"/>
          <p:nvPr>
            <p:ph type="sldNum" sz="quarter" idx="4294967295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6" name="Snímek obrazovky 2021-04-09 v 13.22.45.png" descr="Snímek obrazovky 2021-04-09 v 13.22.4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10193" y="3118437"/>
            <a:ext cx="18326259" cy="99308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" name="Seskupit"/>
          <p:cNvGrpSpPr/>
          <p:nvPr/>
        </p:nvGrpSpPr>
        <p:grpSpPr>
          <a:xfrm>
            <a:off x="-2159636" y="1117599"/>
            <a:ext cx="14351001" cy="1549401"/>
            <a:chOff x="0" y="0"/>
            <a:chExt cx="14351000" cy="1549400"/>
          </a:xfrm>
        </p:grpSpPr>
        <p:sp>
          <p:nvSpPr>
            <p:cNvPr id="257" name="Obdélník"/>
            <p:cNvSpPr/>
            <p:nvPr/>
          </p:nvSpPr>
          <p:spPr>
            <a:xfrm>
              <a:off x="2159635" y="1168400"/>
              <a:ext cx="10388601" cy="381000"/>
            </a:xfrm>
            <a:prstGeom prst="rect">
              <a:avLst/>
            </a:prstGeom>
            <a:solidFill>
              <a:srgbClr val="11B2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58" name="A co vás čeká 19.5.?"/>
            <p:cNvSpPr txBox="1"/>
            <p:nvPr/>
          </p:nvSpPr>
          <p:spPr>
            <a:xfrm>
              <a:off x="0" y="-1"/>
              <a:ext cx="14351000" cy="116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7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A co vás čeká 19.5.?</a:t>
              </a:r>
            </a:p>
          </p:txBody>
        </p:sp>
      </p:grpSp>
      <p:sp>
        <p:nvSpPr>
          <p:cNvPr id="260" name="Jak převést offline business do onlinu"/>
          <p:cNvSpPr txBox="1"/>
          <p:nvPr/>
        </p:nvSpPr>
        <p:spPr>
          <a:xfrm>
            <a:off x="11614849" y="1492250"/>
            <a:ext cx="1125194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Jak převést offline business do onlinu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9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