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8" r:id="rId3"/>
    <p:sldId id="268" r:id="rId4"/>
    <p:sldId id="284" r:id="rId5"/>
    <p:sldId id="291" r:id="rId6"/>
    <p:sldId id="286" r:id="rId7"/>
    <p:sldId id="287" r:id="rId8"/>
    <p:sldId id="288" r:id="rId9"/>
    <p:sldId id="289" r:id="rId10"/>
    <p:sldId id="290" r:id="rId11"/>
    <p:sldId id="292" r:id="rId12"/>
    <p:sldId id="267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405" autoAdjust="0"/>
  </p:normalViewPr>
  <p:slideViewPr>
    <p:cSldViewPr snapToGrid="0">
      <p:cViewPr varScale="1">
        <p:scale>
          <a:sx n="85" d="100"/>
          <a:sy n="85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2468-0332-4FE4-8D35-B549B0293319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46BC-6DBC-47F9-AF90-6D64956B9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64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6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53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69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02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80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09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BC-6DBC-47F9-AF90-6D64956B9F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54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74EEA249-BB63-457E-826B-946E620A5618}"/>
              </a:ext>
            </a:extLst>
          </p:cNvPr>
          <p:cNvSpPr/>
          <p:nvPr userDrawn="1"/>
        </p:nvSpPr>
        <p:spPr>
          <a:xfrm>
            <a:off x="0" y="6557963"/>
            <a:ext cx="12192000" cy="300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C53D5FE-8C7A-414D-B8B7-1209397A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2516"/>
            <a:ext cx="9144000" cy="1275274"/>
          </a:xfrm>
        </p:spPr>
        <p:txBody>
          <a:bodyPr anchor="b"/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A8C8179-7CF7-426E-87CB-7D209D98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865"/>
            <a:ext cx="9144000" cy="1008037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75D27C-1EFA-4860-BD94-85007212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5823" y="6557963"/>
            <a:ext cx="9987730" cy="300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5CE9029E-4A01-4C83-9058-DE3778FE5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009" y="1177138"/>
            <a:ext cx="2903226" cy="20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3" y="251105"/>
            <a:ext cx="8533220" cy="109846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4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obsah 2">
            <a:extLst>
              <a:ext uri="{FF2B5EF4-FFF2-40B4-BE49-F238E27FC236}">
                <a16:creationId xmlns="" xmlns:a16="http://schemas.microsoft.com/office/drawing/2014/main" id="{F09ADD5C-6A90-45B3-B51C-A0AA45943F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816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34639214-A012-4A54-A557-895A81B4FB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9979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6478D5C5-1BA4-445B-8201-8ED84F497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6" y="429436"/>
            <a:ext cx="2286005" cy="705233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="" xmlns:a16="http://schemas.microsoft.com/office/drawing/2014/main" id="{9AABA1EA-82E9-4CC5-AEFF-20DE2E29128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57654" y="1700164"/>
            <a:ext cx="10115652" cy="654534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63108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3" y="251105"/>
            <a:ext cx="8533220" cy="109846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4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obsah 2">
            <a:extLst>
              <a:ext uri="{FF2B5EF4-FFF2-40B4-BE49-F238E27FC236}">
                <a16:creationId xmlns="" xmlns:a16="http://schemas.microsoft.com/office/drawing/2014/main" id="{F09ADD5C-6A90-45B3-B51C-A0AA45943F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816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34639214-A012-4A54-A557-895A81B4FB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9979" y="4700592"/>
            <a:ext cx="2909472" cy="1543050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6478D5C5-1BA4-445B-8201-8ED84F497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6" y="429436"/>
            <a:ext cx="2286005" cy="705233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="" xmlns:a16="http://schemas.microsoft.com/office/drawing/2014/main" id="{9AABA1EA-82E9-4CC5-AEFF-20DE2E29128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57654" y="1700164"/>
            <a:ext cx="10115652" cy="654534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36906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544D05-063B-4CDF-BD74-E1A0BCEB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D89E737D-A81B-4F88-8764-963B5416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19F6E32E-B4DB-489F-B2C7-3125FEC0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18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200D496A-BDCD-451B-BF8B-3CBC7A94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65C8563-9F8E-409C-BE0D-1B11F7AC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ístnost&#10;&#10;Popis byl vytvořen automaticky">
            <a:extLst>
              <a:ext uri="{FF2B5EF4-FFF2-40B4-BE49-F238E27FC236}">
                <a16:creationId xmlns="" xmlns:a16="http://schemas.microsoft.com/office/drawing/2014/main" id="{37A249C6-AB1D-48D5-A30B-7B17EB9AE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F3B9884C-065A-4DD8-B358-0CCF216E1805}"/>
              </a:ext>
            </a:extLst>
          </p:cNvPr>
          <p:cNvSpPr/>
          <p:nvPr userDrawn="1"/>
        </p:nvSpPr>
        <p:spPr>
          <a:xfrm>
            <a:off x="0" y="6557963"/>
            <a:ext cx="12192000" cy="300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653" y="6557963"/>
            <a:ext cx="9987730" cy="300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9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exteriér, letící, modrá, drak&#10;&#10;Popis byl vytvořen automaticky">
            <a:extLst>
              <a:ext uri="{FF2B5EF4-FFF2-40B4-BE49-F238E27FC236}">
                <a16:creationId xmlns="" xmlns:a16="http://schemas.microsoft.com/office/drawing/2014/main" id="{95BD3F87-AA0F-434F-AD97-4C2109EEE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6"/>
            <a:ext cx="12192000" cy="68544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C53D5FE-8C7A-414D-B8B7-1209397A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8820"/>
            <a:ext cx="9144000" cy="1275274"/>
          </a:xfrm>
        </p:spPr>
        <p:txBody>
          <a:bodyPr anchor="b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A8C8179-7CF7-426E-87CB-7D209D98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6169"/>
            <a:ext cx="9144000" cy="1008037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2" name="Obrázek 11" descr="Obsah obrázku sekera, nástroj&#10;&#10;Popis byl vytvořen automaticky">
            <a:extLst>
              <a:ext uri="{FF2B5EF4-FFF2-40B4-BE49-F238E27FC236}">
                <a16:creationId xmlns="" xmlns:a16="http://schemas.microsoft.com/office/drawing/2014/main" id="{E8C43592-B8A9-43D4-A6DF-30FB113985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1" y="3596615"/>
            <a:ext cx="194805" cy="158136"/>
          </a:xfrm>
          <a:prstGeom prst="rect">
            <a:avLst/>
          </a:prstGeom>
        </p:spPr>
      </p:pic>
      <p:pic>
        <p:nvPicPr>
          <p:cNvPr id="14" name="Obrázek 13" descr="Obsah obrázku stůl, košile, stolička, kreslení&#10;&#10;Popis byl vytvořen automaticky">
            <a:extLst>
              <a:ext uri="{FF2B5EF4-FFF2-40B4-BE49-F238E27FC236}">
                <a16:creationId xmlns="" xmlns:a16="http://schemas.microsoft.com/office/drawing/2014/main" id="{AC64E620-9749-40FF-A82D-B83AC851C5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053" y="3584583"/>
            <a:ext cx="258977" cy="182200"/>
          </a:xfrm>
          <a:prstGeom prst="rect">
            <a:avLst/>
          </a:prstGeom>
        </p:spPr>
      </p:pic>
      <p:pic>
        <p:nvPicPr>
          <p:cNvPr id="16" name="Obrázek 15" descr="Obsah obrázku kreslení&#10;&#10;Popis byl vytvořen automaticky">
            <a:extLst>
              <a:ext uri="{FF2B5EF4-FFF2-40B4-BE49-F238E27FC236}">
                <a16:creationId xmlns="" xmlns:a16="http://schemas.microsoft.com/office/drawing/2014/main" id="{785424F5-A074-4965-A445-591E0C5707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277" y="3579999"/>
            <a:ext cx="191368" cy="191368"/>
          </a:xfrm>
          <a:prstGeom prst="rect">
            <a:avLst/>
          </a:prstGeom>
        </p:spPr>
      </p:pic>
      <p:pic>
        <p:nvPicPr>
          <p:cNvPr id="18" name="Obrázek 17" descr="Obsah obrázku hodiny, stůl, košile, kreslení&#10;&#10;Popis byl vytvořen automaticky">
            <a:extLst>
              <a:ext uri="{FF2B5EF4-FFF2-40B4-BE49-F238E27FC236}">
                <a16:creationId xmlns="" xmlns:a16="http://schemas.microsoft.com/office/drawing/2014/main" id="{C9513DA2-CCDB-4DDF-83A8-1DACACE659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123" y="3593750"/>
            <a:ext cx="75631" cy="1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000" b="0">
                <a:solidFill>
                  <a:schemeClr val="tx2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3D3C8F2-4702-465B-BF61-F65D32E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07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3D3C8F2-4702-465B-BF61-F65D32E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6B0B27-90B4-47DC-B113-6854785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E8B7FBB-34C3-4793-8C43-F4C095AA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1A9F79B-5C0D-4E81-B609-58EFD325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3D3C8F2-4702-465B-BF61-F65D32E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3" y="2076729"/>
            <a:ext cx="5262147" cy="412880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62E90CF-7FB0-4F31-BA89-E17BE8E7F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6729"/>
            <a:ext cx="5181600" cy="41203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31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3D0B06-C5C2-4C9B-BDBB-C42546CA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528574E-BD2D-4293-96EC-A0358A12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53" y="2076729"/>
            <a:ext cx="5262147" cy="4128809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62E90CF-7FB0-4F31-BA89-E17BE8E7F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6729"/>
            <a:ext cx="5181600" cy="4120344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97C0E8A4-0738-46A3-8580-B67A2539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8CE23DA-6616-4B91-B7C3-995B499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83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21713FF-53F1-478C-B68E-E0A3E1AE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3" y="715411"/>
            <a:ext cx="7782327" cy="109846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3BB5E63-2D33-46E0-83AF-75617B95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54" y="2076730"/>
            <a:ext cx="10596146" cy="4120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3683F0C-6646-470A-AA26-58C4C237F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7654" y="6261590"/>
            <a:ext cx="99877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pl-PL"/>
              <a:t>autor prezentace, datum prezentace, oddělení, adresa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8C98CCC-74CF-44ED-B6F9-C76E2401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306" y="6261590"/>
            <a:ext cx="4804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E85E2E-B85C-4F4B-9576-57604FC013D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A9CF1FF-E37B-44F4-B0AA-7B3A2994BE1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980" y="432247"/>
            <a:ext cx="3273559" cy="10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7" r:id="rId4"/>
    <p:sldLayoutId id="2147483663" r:id="rId5"/>
    <p:sldLayoutId id="2147483650" r:id="rId6"/>
    <p:sldLayoutId id="2147483660" r:id="rId7"/>
    <p:sldLayoutId id="2147483652" r:id="rId8"/>
    <p:sldLayoutId id="2147483664" r:id="rId9"/>
    <p:sldLayoutId id="2147483665" r:id="rId10"/>
    <p:sldLayoutId id="214748366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6213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kmsk.cz/o-nas/sluzby/projekty/vzdelavani-zamestnanc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kmsk.cz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khkms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.zemanova@khkmsk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s://www.khkmsk.cz/brexit-a-export-informace-o-novych-obchodnich-pravidlech-s-velkou-britani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ora.cz/profitkarta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s://www.khkmsk.cz/o-nas/sluzby/nove-myto/" TargetMode="External"/><Relationship Id="rId4" Type="http://schemas.openxmlformats.org/officeDocument/2006/relationships/hyperlink" Target="http://www.komora.cz/files/uploads/2021/01/2021-01-28-kontakty-kontaktni-mista-hkcr-myto_cz.xls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58"/>
            <a:ext cx="12192000" cy="68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654" y="660983"/>
            <a:ext cx="7782327" cy="1098465"/>
          </a:xfrm>
        </p:spPr>
        <p:txBody>
          <a:bodyPr/>
          <a:lstStyle/>
          <a:p>
            <a:r>
              <a:rPr lang="cs-CZ" dirty="0"/>
              <a:t>Připravované 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0295" y="2420431"/>
            <a:ext cx="8882743" cy="4120344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Med2Meet – dvoustranná jednání firem z oblasti farmacie – 3. 3. 2021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Extratex</a:t>
            </a:r>
            <a:r>
              <a:rPr lang="cs-CZ" dirty="0"/>
              <a:t> – dvoustranná jednání se slovenskými firmami – 3. 3. 2021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CONTACT – dvoustranná jednání s německými firmami – 3. 3. 2021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Tomorrow</a:t>
            </a:r>
            <a:r>
              <a:rPr lang="cs-CZ" dirty="0"/>
              <a:t> – konference + dvoustranná jednání – 11. 3. 2021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E-Commerce konference – květen/červen 2021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Podnikatelská mise do pobaltských zemí – podzim 2021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A spoustu dalších – najdete v našem </a:t>
            </a:r>
            <a:r>
              <a:rPr lang="cs-CZ" dirty="0" err="1"/>
              <a:t>Newsletteru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18" y="4691362"/>
            <a:ext cx="1343768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0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 smtClean="0"/>
              <a:t>Vzdělávání zaměstnanců 2019 - 2022: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90" y="1224003"/>
            <a:ext cx="10155058" cy="5402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Cílem </a:t>
            </a:r>
            <a:r>
              <a:rPr lang="cs-CZ" sz="2400" dirty="0">
                <a:solidFill>
                  <a:schemeClr val="tx2"/>
                </a:solidFill>
              </a:rPr>
              <a:t>projektu je zvýšit úroveň znalostí a dovedností zaměstnanců členských firem KHK MSK.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V</a:t>
            </a:r>
            <a:r>
              <a:rPr lang="cs-CZ" sz="2400" dirty="0">
                <a:solidFill>
                  <a:schemeClr val="tx2"/>
                </a:solidFill>
              </a:rPr>
              <a:t> rámci projektu jsou realizovány vzdělávací kurzy zaměřené na získání 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měkkých </a:t>
            </a:r>
            <a:r>
              <a:rPr lang="cs-CZ" sz="2400" dirty="0">
                <a:solidFill>
                  <a:schemeClr val="tx2"/>
                </a:solidFill>
              </a:rPr>
              <a:t>a manažerských dovedností (</a:t>
            </a:r>
            <a:r>
              <a:rPr lang="cs-CZ" sz="2400" dirty="0" smtClean="0">
                <a:solidFill>
                  <a:schemeClr val="tx2"/>
                </a:solidFill>
              </a:rPr>
              <a:t>25)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účetních</a:t>
            </a:r>
            <a:r>
              <a:rPr lang="cs-CZ" sz="2400" dirty="0">
                <a:solidFill>
                  <a:schemeClr val="tx2"/>
                </a:solidFill>
              </a:rPr>
              <a:t>, ekonomických, právních (41) 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IT </a:t>
            </a:r>
            <a:r>
              <a:rPr lang="cs-CZ" sz="2400" dirty="0">
                <a:solidFill>
                  <a:schemeClr val="tx2"/>
                </a:solidFill>
              </a:rPr>
              <a:t>znalostí (21) 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technického </a:t>
            </a:r>
            <a:r>
              <a:rPr lang="cs-CZ" sz="2400" dirty="0">
                <a:solidFill>
                  <a:schemeClr val="tx2"/>
                </a:solidFill>
              </a:rPr>
              <a:t>a jiného odborného vzdělání (25). 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Celkem </a:t>
            </a:r>
            <a:r>
              <a:rPr lang="cs-CZ" sz="2400" dirty="0">
                <a:solidFill>
                  <a:schemeClr val="tx2"/>
                </a:solidFill>
              </a:rPr>
              <a:t>107 </a:t>
            </a:r>
            <a:r>
              <a:rPr lang="cs-CZ" sz="2400" dirty="0" smtClean="0">
                <a:solidFill>
                  <a:schemeClr val="tx2"/>
                </a:solidFill>
              </a:rPr>
              <a:t>kurzů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https://www.khkmsk.cz/o-nas/sluzby/projekty/vzdelavani-zamestnancu</a:t>
            </a:r>
            <a:r>
              <a:rPr lang="cs-CZ" sz="2400" dirty="0" smtClean="0">
                <a:solidFill>
                  <a:schemeClr val="tx2"/>
                </a:solidFill>
                <a:hlinkClick r:id="rId3"/>
              </a:rPr>
              <a:t>/</a:t>
            </a:r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210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11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176" y="2894951"/>
            <a:ext cx="2651894" cy="37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5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B4F2A5-FF96-4FDF-B910-B1208E003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B50E43F9-19B9-46DD-B31A-B81FD5BF6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200" dirty="0"/>
          </a:p>
          <a:p>
            <a:r>
              <a:rPr lang="cs-CZ" sz="3200" dirty="0"/>
              <a:t>„Odstartujte s námi novou éru svého podnikání.“</a:t>
            </a:r>
          </a:p>
        </p:txBody>
      </p:sp>
    </p:spTree>
    <p:extLst>
      <p:ext uri="{BB962C8B-B14F-4D97-AF65-F5344CB8AC3E}">
        <p14:creationId xmlns:p14="http://schemas.microsoft.com/office/powerpoint/2010/main" val="296110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34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Program setkání: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0" y="1356676"/>
            <a:ext cx="10596146" cy="5402712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buAutoNum type="arabicPeriod"/>
            </a:pPr>
            <a:r>
              <a:rPr lang="cs-CZ" dirty="0"/>
              <a:t>Novinky z KHK MSK</a:t>
            </a:r>
          </a:p>
          <a:p>
            <a:pPr marL="342900" indent="-342900" fontAlgn="base">
              <a:buAutoNum type="arabicPeriod"/>
            </a:pPr>
            <a:endParaRPr lang="cs-CZ" b="0" dirty="0">
              <a:solidFill>
                <a:schemeClr val="tx2"/>
              </a:solidFill>
            </a:endParaRPr>
          </a:p>
          <a:p>
            <a:pPr marL="342900" indent="-342900" fontAlgn="base">
              <a:buAutoNum type="arabicPeriod"/>
            </a:pPr>
            <a:r>
              <a:rPr lang="cs-CZ" dirty="0"/>
              <a:t>Legislativní změny v roce 2021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b="0" dirty="0">
                <a:solidFill>
                  <a:schemeClr val="tx2"/>
                </a:solidFill>
              </a:rPr>
              <a:t>– Petr </a:t>
            </a:r>
            <a:r>
              <a:rPr lang="cs-CZ" b="0" dirty="0" err="1">
                <a:solidFill>
                  <a:schemeClr val="tx2"/>
                </a:solidFill>
              </a:rPr>
              <a:t>Psotka</a:t>
            </a:r>
            <a:endParaRPr lang="cs-CZ" b="0" dirty="0">
              <a:solidFill>
                <a:schemeClr val="tx2"/>
              </a:solidFill>
            </a:endParaRPr>
          </a:p>
          <a:p>
            <a:pPr marL="342900" indent="-342900" fontAlgn="base">
              <a:buAutoNum type="arabicPeriod"/>
            </a:pPr>
            <a:endParaRPr lang="cs-CZ" b="0" dirty="0">
              <a:solidFill>
                <a:schemeClr val="tx2"/>
              </a:solidFill>
            </a:endParaRPr>
          </a:p>
          <a:p>
            <a:pPr marL="342900" indent="-342900" fontAlgn="base">
              <a:buAutoNum type="arabicPeriod"/>
            </a:pPr>
            <a:r>
              <a:rPr lang="cs-CZ" dirty="0"/>
              <a:t>Představení nových členů KHK MSK</a:t>
            </a: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Luděk </a:t>
            </a:r>
            <a:r>
              <a:rPr lang="cs-CZ" b="0" dirty="0" err="1">
                <a:solidFill>
                  <a:schemeClr val="tx2"/>
                </a:solidFill>
              </a:rPr>
              <a:t>Giebl</a:t>
            </a:r>
            <a:endParaRPr lang="cs-CZ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</a:t>
            </a:r>
            <a:r>
              <a:rPr lang="cs-CZ" b="0" dirty="0" err="1" smtClean="0">
                <a:solidFill>
                  <a:schemeClr val="tx2"/>
                </a:solidFill>
              </a:rPr>
              <a:t>Hrtus</a:t>
            </a:r>
            <a:r>
              <a:rPr lang="cs-CZ" b="0" dirty="0" smtClean="0">
                <a:solidFill>
                  <a:schemeClr val="tx2"/>
                </a:solidFill>
              </a:rPr>
              <a:t> </a:t>
            </a:r>
            <a:r>
              <a:rPr lang="cs-CZ" b="0" dirty="0">
                <a:solidFill>
                  <a:schemeClr val="tx2"/>
                </a:solidFill>
              </a:rPr>
              <a:t>&amp; </a:t>
            </a:r>
            <a:r>
              <a:rPr lang="cs-CZ" b="0" dirty="0" err="1">
                <a:solidFill>
                  <a:schemeClr val="tx2"/>
                </a:solidFill>
              </a:rPr>
              <a:t>Partners</a:t>
            </a:r>
            <a:r>
              <a:rPr lang="cs-CZ" b="0" dirty="0">
                <a:solidFill>
                  <a:schemeClr val="tx2"/>
                </a:solidFill>
              </a:rPr>
              <a:t> s.r.o. - Petr Řehák</a:t>
            </a: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</a:t>
            </a:r>
            <a:r>
              <a:rPr lang="cs-CZ" b="0" dirty="0" err="1">
                <a:solidFill>
                  <a:schemeClr val="tx2"/>
                </a:solidFill>
              </a:rPr>
              <a:t>Spojmont</a:t>
            </a:r>
            <a:r>
              <a:rPr lang="cs-CZ" b="0" dirty="0">
                <a:solidFill>
                  <a:schemeClr val="tx2"/>
                </a:solidFill>
              </a:rPr>
              <a:t> Ostrava s.r.o.; LUCCO a.s. – Petr Nápravník </a:t>
            </a: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E-Technik s.r.o. – Libor Horák	</a:t>
            </a:r>
          </a:p>
          <a:p>
            <a:pPr marL="0" indent="0" fontAlgn="base">
              <a:buNone/>
            </a:pPr>
            <a:endParaRPr lang="cs-CZ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dirty="0"/>
              <a:t>4. Nedostatek pracovníků – jaké jsou možnosti?</a:t>
            </a: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Krajský úřad práce – Vladana </a:t>
            </a:r>
            <a:r>
              <a:rPr lang="cs-CZ" b="0" dirty="0" err="1" smtClean="0">
                <a:solidFill>
                  <a:schemeClr val="tx2"/>
                </a:solidFill>
              </a:rPr>
              <a:t>Purdeková</a:t>
            </a:r>
            <a:r>
              <a:rPr lang="cs-CZ" b="0" dirty="0" smtClean="0">
                <a:solidFill>
                  <a:schemeClr val="tx2"/>
                </a:solidFill>
              </a:rPr>
              <a:t>, Marcela </a:t>
            </a:r>
            <a:r>
              <a:rPr lang="cs-CZ" b="0" dirty="0" err="1" smtClean="0">
                <a:solidFill>
                  <a:schemeClr val="tx2"/>
                </a:solidFill>
              </a:rPr>
              <a:t>Janiurková</a:t>
            </a:r>
            <a:endParaRPr lang="cs-CZ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Moje místo v MSK – Jan Kurník</a:t>
            </a: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Nová šichta – </a:t>
            </a:r>
            <a:r>
              <a:rPr lang="cs-CZ" b="0" dirty="0" smtClean="0">
                <a:solidFill>
                  <a:schemeClr val="tx2"/>
                </a:solidFill>
              </a:rPr>
              <a:t>Radka </a:t>
            </a:r>
            <a:r>
              <a:rPr lang="cs-CZ" b="0" dirty="0" err="1" smtClean="0">
                <a:solidFill>
                  <a:schemeClr val="tx2"/>
                </a:solidFill>
              </a:rPr>
              <a:t>Naňáková</a:t>
            </a:r>
            <a:r>
              <a:rPr lang="cs-CZ" b="0" dirty="0" smtClean="0">
                <a:solidFill>
                  <a:schemeClr val="tx2"/>
                </a:solidFill>
              </a:rPr>
              <a:t>, Markéta </a:t>
            </a:r>
            <a:r>
              <a:rPr lang="cs-CZ" b="0" dirty="0">
                <a:solidFill>
                  <a:schemeClr val="tx2"/>
                </a:solidFill>
              </a:rPr>
              <a:t>Kopcová</a:t>
            </a: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Zaměstnávání cizinců – KHK MSK Michaela </a:t>
            </a:r>
            <a:r>
              <a:rPr lang="cs-CZ" b="0" dirty="0" err="1">
                <a:solidFill>
                  <a:schemeClr val="tx2"/>
                </a:solidFill>
              </a:rPr>
              <a:t>Štensová</a:t>
            </a:r>
            <a:endParaRPr lang="cs-CZ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Členská firma Czech Job Place s.r.o. – </a:t>
            </a:r>
            <a:r>
              <a:rPr lang="cs-CZ" b="0" dirty="0" smtClean="0">
                <a:solidFill>
                  <a:schemeClr val="tx2"/>
                </a:solidFill>
              </a:rPr>
              <a:t>Daniel Trnka</a:t>
            </a:r>
            <a:endParaRPr lang="cs-CZ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b="0" dirty="0">
                <a:solidFill>
                  <a:schemeClr val="tx2"/>
                </a:solidFill>
              </a:rPr>
              <a:t>	- Zaměstnávání cizinců – praktické příklady – Radovan </a:t>
            </a:r>
            <a:r>
              <a:rPr lang="cs-CZ" b="0" dirty="0" err="1">
                <a:solidFill>
                  <a:schemeClr val="tx2"/>
                </a:solidFill>
              </a:rPr>
              <a:t>Burkovič</a:t>
            </a:r>
            <a:endParaRPr lang="cs-CZ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dirty="0"/>
              <a:t>5. Diskuze</a:t>
            </a:r>
          </a:p>
          <a:p>
            <a:pPr marL="342900" indent="-342900" fontAlgn="base">
              <a:buAutoNum type="arabicPeriod"/>
            </a:pPr>
            <a:endParaRPr lang="cs-CZ" b="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3</a:t>
            </a:fld>
            <a:endParaRPr lang="cs-CZ"/>
          </a:p>
        </p:txBody>
      </p:sp>
      <p:pic>
        <p:nvPicPr>
          <p:cNvPr id="1028" name="Picture 4" descr="Digital Transformation in the Mining Industry – Azcom's Converged  Communication Solution | Azcom 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01" y="1525463"/>
            <a:ext cx="4318573" cy="288480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5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Novinky z KHK MSK: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0" y="1093694"/>
            <a:ext cx="10596146" cy="5665694"/>
          </a:xfrm>
        </p:spPr>
        <p:txBody>
          <a:bodyPr>
            <a:normAutofit/>
          </a:bodyPr>
          <a:lstStyle/>
          <a:p>
            <a:pPr fontAlgn="base">
              <a:buFontTx/>
              <a:buChar char="-"/>
            </a:pPr>
            <a:endParaRPr lang="cs-CZ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r>
              <a:rPr lang="cs-CZ" b="0" dirty="0">
                <a:solidFill>
                  <a:schemeClr val="tx2"/>
                </a:solidFill>
              </a:rPr>
              <a:t>Hlavní zdroj informací </a:t>
            </a:r>
            <a:r>
              <a:rPr lang="cs-CZ" dirty="0">
                <a:hlinkClick r:id="rId3"/>
              </a:rPr>
              <a:t>www.khkmsk.cz</a:t>
            </a:r>
            <a:endParaRPr lang="cs-CZ" dirty="0"/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endParaRPr lang="cs-CZ" dirty="0"/>
          </a:p>
          <a:p>
            <a:pPr fontAlgn="base">
              <a:buFontTx/>
              <a:buChar char="-"/>
            </a:pPr>
            <a:r>
              <a:rPr lang="cs-CZ" b="0" dirty="0">
                <a:solidFill>
                  <a:schemeClr val="tx2"/>
                </a:solidFill>
              </a:rPr>
              <a:t>Pravidelný souhrn nových článků a akcí – </a:t>
            </a:r>
            <a:r>
              <a:rPr lang="cs-CZ" dirty="0" err="1">
                <a:solidFill>
                  <a:schemeClr val="tx1"/>
                </a:solidFill>
              </a:rPr>
              <a:t>newsletter</a:t>
            </a:r>
            <a:r>
              <a:rPr lang="cs-CZ" dirty="0">
                <a:solidFill>
                  <a:schemeClr val="tx1"/>
                </a:solidFill>
              </a:rPr>
              <a:t> KHK MSK</a:t>
            </a:r>
          </a:p>
          <a:p>
            <a:pPr marL="0" indent="0" fontAlgn="base">
              <a:buNone/>
            </a:pPr>
            <a:endParaRPr lang="cs-CZ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endParaRPr lang="cs-CZ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r>
              <a:rPr lang="cs-CZ" b="0" dirty="0">
                <a:solidFill>
                  <a:schemeClr val="tx2"/>
                </a:solidFill>
              </a:rPr>
              <a:t>Sekce členové členům </a:t>
            </a:r>
          </a:p>
          <a:p>
            <a:pPr fontAlgn="base">
              <a:buFontTx/>
              <a:buChar char="-"/>
            </a:pPr>
            <a:endParaRPr lang="cs-CZ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endParaRPr lang="cs-CZ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r>
              <a:rPr lang="cs-CZ" b="0" dirty="0" err="1">
                <a:solidFill>
                  <a:schemeClr val="tx2"/>
                </a:solidFill>
              </a:rPr>
              <a:t>Facebook</a:t>
            </a:r>
            <a:r>
              <a:rPr lang="cs-CZ" b="0" dirty="0">
                <a:solidFill>
                  <a:schemeClr val="tx2"/>
                </a:solidFill>
              </a:rPr>
              <a:t> KHK MSK - 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https://www.facebook.com/khkmsk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fontAlgn="base">
              <a:buFontTx/>
              <a:buChar char="-"/>
            </a:pPr>
            <a:endParaRPr lang="cs-CZ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endParaRPr lang="cs-CZ" b="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4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99" y="4935047"/>
            <a:ext cx="2968157" cy="143100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5343" y="4920529"/>
            <a:ext cx="1857725" cy="16244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437" y="4935047"/>
            <a:ext cx="5146301" cy="16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5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Nové osvědčení o členství:</a:t>
            </a:r>
            <a:br>
              <a:rPr lang="cs-CZ" dirty="0"/>
            </a:b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="" xmlns:a16="http://schemas.microsoft.com/office/drawing/2014/main" id="{1B54BC5B-487D-4B45-8C78-06CA38C19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" y="1494064"/>
            <a:ext cx="3432078" cy="4832804"/>
          </a:xfrm>
        </p:spPr>
      </p:pic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5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EDDF1656-1560-4977-B077-376DF5A1AACA}"/>
              </a:ext>
            </a:extLst>
          </p:cNvPr>
          <p:cNvSpPr txBox="1"/>
          <p:nvPr/>
        </p:nvSpPr>
        <p:spPr>
          <a:xfrm>
            <a:off x="4775992" y="2796679"/>
            <a:ext cx="5463711" cy="214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Vydává se automaticky a zdarma všem stávajícím členům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žádost lze vystavit i v anglickém jazyce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Podmínkou vydání je zaplacený členský příspěvek pro letošní rok</a:t>
            </a:r>
          </a:p>
        </p:txBody>
      </p:sp>
    </p:spTree>
    <p:extLst>
      <p:ext uri="{BB962C8B-B14F-4D97-AF65-F5344CB8AC3E}">
        <p14:creationId xmlns:p14="http://schemas.microsoft.com/office/powerpoint/2010/main" val="56555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Celně-certifikační služby: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0" y="1093694"/>
            <a:ext cx="10155058" cy="5665694"/>
          </a:xfrm>
        </p:spPr>
        <p:txBody>
          <a:bodyPr>
            <a:normAutofit/>
          </a:bodyPr>
          <a:lstStyle/>
          <a:p>
            <a:pPr algn="just" fontAlgn="base">
              <a:buFontTx/>
              <a:buChar char="-"/>
            </a:pPr>
            <a:r>
              <a:rPr lang="cs-CZ" sz="1600" b="0" dirty="0">
                <a:solidFill>
                  <a:schemeClr val="tx2"/>
                </a:solidFill>
              </a:rPr>
              <a:t>Od ledna 2021 </a:t>
            </a:r>
            <a:r>
              <a:rPr lang="cs-CZ" sz="1600" dirty="0">
                <a:solidFill>
                  <a:schemeClr val="tx2"/>
                </a:solidFill>
              </a:rPr>
              <a:t>vydávání dokumentů pro mezinárodní obchod s Velkou Británií </a:t>
            </a:r>
            <a:r>
              <a:rPr lang="cs-CZ" sz="1600" b="0" dirty="0">
                <a:solidFill>
                  <a:schemeClr val="tx2"/>
                </a:solidFill>
              </a:rPr>
              <a:t>(certifikáty o původu zboží) a c</a:t>
            </a:r>
            <a:r>
              <a:rPr lang="cs-CZ" sz="1600" dirty="0">
                <a:solidFill>
                  <a:schemeClr val="tx2"/>
                </a:solidFill>
              </a:rPr>
              <a:t>elní dokumenty pro dočasný vývoz a dovoz zboží do VB </a:t>
            </a:r>
            <a:r>
              <a:rPr lang="cs-CZ" sz="1600" b="0" dirty="0">
                <a:solidFill>
                  <a:schemeClr val="tx2"/>
                </a:solidFill>
              </a:rPr>
              <a:t>(ATA karnety)</a:t>
            </a:r>
          </a:p>
          <a:p>
            <a:pPr algn="just" fontAlgn="base">
              <a:buFontTx/>
              <a:buChar char="-"/>
            </a:pPr>
            <a:endParaRPr lang="cs-CZ" sz="1600" b="0" dirty="0">
              <a:solidFill>
                <a:schemeClr val="tx2"/>
              </a:solidFill>
            </a:endParaRPr>
          </a:p>
          <a:p>
            <a:pPr algn="just" fontAlgn="base">
              <a:buFontTx/>
              <a:buChar char="-"/>
            </a:pPr>
            <a:r>
              <a:rPr lang="cs-CZ" sz="1600" dirty="0">
                <a:solidFill>
                  <a:schemeClr val="tx2"/>
                </a:solidFill>
              </a:rPr>
              <a:t>Karnet ATA </a:t>
            </a:r>
            <a:r>
              <a:rPr lang="cs-CZ" sz="1600" b="0" dirty="0">
                <a:solidFill>
                  <a:schemeClr val="tx2"/>
                </a:solidFill>
              </a:rPr>
              <a:t>- soubor celních propustek, které umožňují dočasně vyvézt zboží, aniž by se musela platit cla a daně. Kryjí dočasný dovoz nebo vývoz výstavního a veletržního materiálu, obchodních vzorků či profesionálního materiálu pro výkon povolání. Jde např. o zařízení pro televizní vysílání a filmovou produkci, měřicí, kontrolní nebo zkušební přístroje, nářadí pro montáže nebo pro sportovní vybavení.</a:t>
            </a:r>
          </a:p>
          <a:p>
            <a:pPr algn="just" fontAlgn="base">
              <a:buFontTx/>
              <a:buChar char="-"/>
            </a:pPr>
            <a:r>
              <a:rPr lang="cs-CZ" sz="1600" b="0" dirty="0">
                <a:solidFill>
                  <a:schemeClr val="tx2"/>
                </a:solidFill>
              </a:rPr>
              <a:t>Karnet ATA nelze použít na zboží vyvážené k opracování, opravám, na spotřební zboží a zboží k prodeji. </a:t>
            </a:r>
          </a:p>
          <a:p>
            <a:pPr algn="just" fontAlgn="base">
              <a:buFontTx/>
              <a:buChar char="-"/>
            </a:pPr>
            <a:endParaRPr lang="cs-CZ" sz="1600" b="0" dirty="0">
              <a:solidFill>
                <a:schemeClr val="tx2"/>
              </a:solidFill>
            </a:endParaRPr>
          </a:p>
          <a:p>
            <a:pPr algn="just" fontAlgn="base">
              <a:buFontTx/>
              <a:buChar char="-"/>
            </a:pPr>
            <a:r>
              <a:rPr lang="cs-CZ" sz="1600" dirty="0">
                <a:solidFill>
                  <a:schemeClr val="tx2"/>
                </a:solidFill>
              </a:rPr>
              <a:t>Certifikáty o původu zboží </a:t>
            </a:r>
            <a:r>
              <a:rPr lang="cs-CZ" sz="1600" b="0" dirty="0">
                <a:solidFill>
                  <a:schemeClr val="tx2"/>
                </a:solidFill>
              </a:rPr>
              <a:t>- potřebují prokázat skutečnosti potřebné pro mezinárodní obchod, získat celní zvýhodnění či preference. </a:t>
            </a:r>
          </a:p>
          <a:p>
            <a:pPr marL="0" indent="0" fontAlgn="base">
              <a:buNone/>
            </a:pPr>
            <a:endParaRPr lang="cs-CZ" sz="1600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sz="1600" b="0" dirty="0">
                <a:solidFill>
                  <a:schemeClr val="tx2"/>
                </a:solidFill>
              </a:rPr>
              <a:t>Kontakt: Naděžda Zemanová, </a:t>
            </a:r>
            <a:r>
              <a:rPr lang="cs-CZ" sz="1600" b="0" dirty="0">
                <a:solidFill>
                  <a:schemeClr val="tx2"/>
                </a:solidFill>
                <a:hlinkClick r:id="rId3"/>
              </a:rPr>
              <a:t>n.zemanova@khkmsk.cz</a:t>
            </a:r>
            <a:r>
              <a:rPr lang="cs-CZ" sz="1600" b="0" dirty="0">
                <a:solidFill>
                  <a:schemeClr val="tx2"/>
                </a:solidFill>
              </a:rPr>
              <a:t>, tel.: </a:t>
            </a:r>
            <a:r>
              <a:rPr lang="cs-CZ" sz="1600" dirty="0"/>
              <a:t>724 008 660 </a:t>
            </a:r>
            <a:endParaRPr lang="cs-CZ" sz="1600" b="0" dirty="0">
              <a:solidFill>
                <a:schemeClr val="tx2"/>
              </a:solidFill>
            </a:endParaRPr>
          </a:p>
          <a:p>
            <a:pPr fontAlgn="base">
              <a:buFontTx/>
              <a:buChar char="-"/>
            </a:pPr>
            <a:endParaRPr lang="cs-CZ" b="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6</a:t>
            </a:fld>
            <a:endParaRPr lang="cs-CZ"/>
          </a:p>
        </p:txBody>
      </p:sp>
      <p:pic>
        <p:nvPicPr>
          <p:cNvPr id="2" name="Obrázek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54" y="4666337"/>
            <a:ext cx="4858870" cy="20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6D617EA4-4524-4646-9BAE-904866E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0" y="258211"/>
            <a:ext cx="7782327" cy="1098465"/>
          </a:xfrm>
        </p:spPr>
        <p:txBody>
          <a:bodyPr/>
          <a:lstStyle/>
          <a:p>
            <a:r>
              <a:rPr lang="cs-CZ" dirty="0"/>
              <a:t>Mýto: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C31267A5-E4A6-48AF-AE7E-3CBE577A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90" y="1224003"/>
            <a:ext cx="10155058" cy="54027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sz="1600" b="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sz="1500" dirty="0">
                <a:solidFill>
                  <a:schemeClr val="tx2"/>
                </a:solidFill>
              </a:rPr>
              <a:t>Pro podporu dopravců přinášíme exkluzivní a bezplatnou službu v podobě </a:t>
            </a:r>
            <a:r>
              <a:rPr lang="cs-CZ" sz="1500" dirty="0">
                <a:solidFill>
                  <a:schemeClr val="tx2"/>
                </a:solidFill>
                <a:hlinkClick r:id="rId3"/>
              </a:rPr>
              <a:t>PROFIT </a:t>
            </a:r>
            <a:r>
              <a:rPr lang="cs-CZ" sz="1500" dirty="0" smtClean="0">
                <a:solidFill>
                  <a:schemeClr val="tx2"/>
                </a:solidFill>
                <a:hlinkClick r:id="rId3"/>
              </a:rPr>
              <a:t>KARTY</a:t>
            </a:r>
            <a:r>
              <a:rPr lang="cs-CZ" sz="1500" dirty="0" smtClean="0">
                <a:solidFill>
                  <a:schemeClr val="tx2"/>
                </a:solidFill>
              </a:rPr>
              <a:t> </a:t>
            </a:r>
          </a:p>
          <a:p>
            <a:pPr marL="0" indent="0" fontAlgn="base">
              <a:buNone/>
            </a:pPr>
            <a:endParaRPr lang="cs-CZ" sz="340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1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r>
              <a:rPr lang="cs-CZ" sz="1500" dirty="0" smtClean="0">
                <a:solidFill>
                  <a:schemeClr val="tx2"/>
                </a:solidFill>
              </a:rPr>
              <a:t>Je </a:t>
            </a:r>
            <a:r>
              <a:rPr lang="cs-CZ" sz="1500" dirty="0">
                <a:solidFill>
                  <a:schemeClr val="tx2"/>
                </a:solidFill>
              </a:rPr>
              <a:t>určena všem dopravcům, kteří chtějí hradit poplatky spojené s českým mýtným systémem prostřednictvím faktury, Momentálně je vydání a provoz karty zdarma a bez měsíčních poplatků a to po dobu platnosti karty. Stačí dojít k nám nebo na jedno z dalších </a:t>
            </a:r>
            <a:r>
              <a:rPr lang="cs-CZ" sz="1500" dirty="0">
                <a:solidFill>
                  <a:schemeClr val="tx2"/>
                </a:solidFill>
                <a:hlinkClick r:id="rId4"/>
              </a:rPr>
              <a:t>15 kontaktních míst</a:t>
            </a:r>
            <a:r>
              <a:rPr lang="cs-CZ" sz="1500" dirty="0">
                <a:solidFill>
                  <a:schemeClr val="tx2"/>
                </a:solidFill>
              </a:rPr>
              <a:t> HK ČR a karta vám bude na požádání vydána a aktivována přímo na místě. </a:t>
            </a:r>
            <a:endParaRPr lang="cs-CZ" sz="1500" dirty="0" smtClean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600" dirty="0"/>
              <a:t>Podrobnější  informace na stránkách : </a:t>
            </a:r>
          </a:p>
          <a:p>
            <a:r>
              <a:rPr lang="cs-CZ" sz="1600" u="sng" dirty="0">
                <a:hlinkClick r:id="rId5"/>
              </a:rPr>
              <a:t>MYTO CZ | </a:t>
            </a:r>
            <a:r>
              <a:rPr lang="cs-CZ" sz="1600" u="sng" dirty="0" smtClean="0">
                <a:hlinkClick r:id="rId5"/>
              </a:rPr>
              <a:t>KHKMSK</a:t>
            </a:r>
            <a:endParaRPr lang="cs-CZ" sz="1600" dirty="0"/>
          </a:p>
          <a:p>
            <a:r>
              <a:rPr lang="cs-CZ" sz="1600" u="sng" dirty="0">
                <a:hlinkClick r:id="rId3"/>
              </a:rPr>
              <a:t>PROFIT KARTA - karta s mnoha výhodami | Hospodářská komora ČR</a:t>
            </a:r>
            <a:endParaRPr lang="cs-CZ" sz="1600" dirty="0"/>
          </a:p>
          <a:p>
            <a:pPr marL="0" indent="0" algn="just" fontAlgn="base">
              <a:buNone/>
            </a:pPr>
            <a:endParaRPr lang="cs-CZ" sz="1500" dirty="0" smtClean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34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3400" dirty="0">
              <a:solidFill>
                <a:schemeClr val="tx2"/>
              </a:solidFill>
            </a:endParaRPr>
          </a:p>
          <a:p>
            <a:pPr marL="0" indent="0" algn="just" fontAlgn="base">
              <a:buNone/>
            </a:pPr>
            <a:endParaRPr lang="cs-CZ" sz="2100" dirty="0">
              <a:solidFill>
                <a:schemeClr val="tx2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9161E13-10FF-41FD-A439-3AD6FB1B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90" y="1708756"/>
            <a:ext cx="10839450" cy="19685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833" y="416235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653" y="608568"/>
            <a:ext cx="7782327" cy="1098465"/>
          </a:xfrm>
        </p:spPr>
        <p:txBody>
          <a:bodyPr/>
          <a:lstStyle/>
          <a:p>
            <a:r>
              <a:rPr lang="cs-CZ" dirty="0"/>
              <a:t>Enterprise Europe Network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57653" y="2315601"/>
            <a:ext cx="58064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Pomoc malým a středním podnikům v mezinárodní spolupráci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Asistence při vstupu na zahraniční trhy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Propojení 60 zemí světa (přes 3000 expertů)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Informace o zahraničních trzích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Služby sítě jsou zdarma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6" y="4700265"/>
            <a:ext cx="1827173" cy="18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2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7B8BC"/>
          </a:soli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 čím Vám můžeme pomoci?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7654" y="2076730"/>
            <a:ext cx="5773775" cy="41848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1"/>
                </a:solidFill>
              </a:rPr>
              <a:t>Pomůžeme vám vyhledat partnery pro obchodní spolupráci v mezinárodním měřítku – </a:t>
            </a:r>
            <a:r>
              <a:rPr lang="cs-CZ" dirty="0">
                <a:solidFill>
                  <a:schemeClr val="bg1"/>
                </a:solidFill>
              </a:rPr>
              <a:t>pojeďte s námi na kooperační setkání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1"/>
                </a:solidFill>
              </a:rPr>
              <a:t>Vyhledáme technologie pro váš další rozvoj nebo nabídneme vaše řešení v zahraničí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1"/>
                </a:solidFill>
              </a:rPr>
              <a:t>Pro vaše inovativní řešení vám pomůžeme hledat zahraničního obchodního partnera.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1"/>
                </a:solidFill>
              </a:rPr>
              <a:t>Poskytneme poradenství o jednotném vnitřním trhu EU.</a:t>
            </a:r>
            <a:endParaRPr lang="cs-CZ" b="0" u="sng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1"/>
                </a:solidFill>
              </a:rPr>
              <a:t>Poradíme vám vhodnou strategii a způsob ochrany duševního vlastnictví i jeho komerčního využití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5E2E-B85C-4F4B-9576-57604FC013DF}" type="slidenum">
              <a:rPr lang="cs-CZ" smtClean="0"/>
              <a:t>9</a:t>
            </a:fld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672943" y="3309258"/>
            <a:ext cx="849086" cy="55517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36" y="3384738"/>
            <a:ext cx="436899" cy="4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5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hk_ostrava">
      <a:dk1>
        <a:sysClr val="windowText" lastClr="000000"/>
      </a:dk1>
      <a:lt1>
        <a:sysClr val="window" lastClr="FFFFFF"/>
      </a:lt1>
      <a:dk2>
        <a:srgbClr val="73797D"/>
      </a:dk2>
      <a:lt2>
        <a:srgbClr val="E7E6E6"/>
      </a:lt2>
      <a:accent1>
        <a:srgbClr val="005495"/>
      </a:accent1>
      <a:accent2>
        <a:srgbClr val="ED1C25"/>
      </a:accent2>
      <a:accent3>
        <a:srgbClr val="A6A7AB"/>
      </a:accent3>
      <a:accent4>
        <a:srgbClr val="FFD300"/>
      </a:accent4>
      <a:accent5>
        <a:srgbClr val="F35F66"/>
      </a:accent5>
      <a:accent6>
        <a:srgbClr val="0088EE"/>
      </a:accent6>
      <a:hlink>
        <a:srgbClr val="000000"/>
      </a:hlink>
      <a:folHlink>
        <a:srgbClr val="000000"/>
      </a:folHlink>
    </a:clrScheme>
    <a:fontScheme name="kh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k_prezentace_v2.potx" id="{59A75E88-6EF0-486E-90B0-F321D9B906ED}" vid="{AD00F0BD-9AAB-4282-8D59-CAEEE84B3C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khk_prezentace_v2</Template>
  <TotalTime>809</TotalTime>
  <Words>391</Words>
  <Application>Microsoft Office PowerPoint</Application>
  <PresentationFormat>Širokoúhlá obrazovka</PresentationFormat>
  <Paragraphs>112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Motiv Office</vt:lpstr>
      <vt:lpstr>Prezentace aplikace PowerPoint</vt:lpstr>
      <vt:lpstr>Prezentace aplikace PowerPoint</vt:lpstr>
      <vt:lpstr>Program setkání: </vt:lpstr>
      <vt:lpstr>Novinky z KHK MSK: </vt:lpstr>
      <vt:lpstr>Nové osvědčení o členství: </vt:lpstr>
      <vt:lpstr>Celně-certifikační služby: </vt:lpstr>
      <vt:lpstr>Mýto: </vt:lpstr>
      <vt:lpstr>Enterprise Europe Network</vt:lpstr>
      <vt:lpstr>S čím Vám můžeme pomoci?</vt:lpstr>
      <vt:lpstr>Připravované akce</vt:lpstr>
      <vt:lpstr>Vzdělávání zaměstnanců 2019 - 2022: 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</dc:creator>
  <cp:lastModifiedBy>Natalie Šitavancova</cp:lastModifiedBy>
  <cp:revision>82</cp:revision>
  <cp:lastPrinted>2021-02-10T12:34:51Z</cp:lastPrinted>
  <dcterms:created xsi:type="dcterms:W3CDTF">2020-06-18T09:33:02Z</dcterms:created>
  <dcterms:modified xsi:type="dcterms:W3CDTF">2021-02-10T12:35:26Z</dcterms:modified>
</cp:coreProperties>
</file>